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5" r:id="rId3"/>
    <p:sldId id="267" r:id="rId4"/>
    <p:sldId id="258" r:id="rId5"/>
    <p:sldId id="257" r:id="rId6"/>
    <p:sldId id="259" r:id="rId7"/>
    <p:sldId id="262" r:id="rId8"/>
    <p:sldId id="260" r:id="rId9"/>
    <p:sldId id="261" r:id="rId10"/>
    <p:sldId id="263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0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15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2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40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5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4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3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38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6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7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7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0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CCD6-E56A-4EEB-8666-927E6C385CB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A7BB79-0422-41C6-9F64-D5D96DACA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4562"/>
            <a:ext cx="8400862" cy="4074289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Муниципальное автономное дошкольное образовательное учреждение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детский сад № 51 комбинированного вида г. </a:t>
            </a:r>
            <a:r>
              <a:rPr lang="ru-RU" sz="1800" b="1" dirty="0" smtClean="0">
                <a:solidFill>
                  <a:srgbClr val="002060"/>
                </a:solidFill>
              </a:rPr>
              <a:t>Улан-Удэ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Интеграция модулей парциальной программы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STEM-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образование в программу «Развитие»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752617"/>
            <a:ext cx="7766936" cy="72920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Воспитатель: Карнакова Е. В.</a:t>
            </a:r>
          </a:p>
          <a:p>
            <a:pPr algn="ctr"/>
            <a:r>
              <a:rPr lang="ru-RU" dirty="0" smtClean="0"/>
              <a:t>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7322"/>
            <a:ext cx="8596668" cy="4514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Формирование регуляторных способностей, работа в подгруппах по 5 человек.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561895" y="1144389"/>
            <a:ext cx="4879731" cy="26991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26" y="1144389"/>
            <a:ext cx="4879731" cy="36597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b="20276"/>
          <a:stretch/>
        </p:blipFill>
        <p:spPr>
          <a:xfrm>
            <a:off x="578734" y="3843489"/>
            <a:ext cx="4862892" cy="30145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29468" y="4965539"/>
            <a:ext cx="4896091" cy="1655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сами</a:t>
            </a:r>
            <a:r>
              <a:rPr lang="ru-RU" dirty="0"/>
              <a:t> </a:t>
            </a:r>
            <a:r>
              <a:rPr lang="ru-RU" dirty="0" smtClean="0"/>
              <a:t>договариваются и распределяют роли (кто что будет делать), следят за действиями друг друга, дают подсказки и обсуждают варианты.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0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3620"/>
            <a:ext cx="8596668" cy="5903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Вее</a:t>
            </a:r>
            <a:r>
              <a:rPr lang="en-US" dirty="0"/>
              <a:t>-bot</a:t>
            </a:r>
            <a:r>
              <a:rPr lang="ru-RU" dirty="0"/>
              <a:t>»</a:t>
            </a:r>
            <a:br>
              <a:rPr lang="ru-RU" dirty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5" y="868102"/>
            <a:ext cx="6107020" cy="1516284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ru-RU" sz="1600" u="sng" dirty="0" smtClean="0"/>
              <a:t>Одновременно решается несколько развивающих задач: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600" dirty="0" smtClean="0"/>
              <a:t>Развитие способностей работать в команде;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600" dirty="0" smtClean="0"/>
              <a:t>Развитие умения решать арифметические задачи;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600" dirty="0" smtClean="0"/>
              <a:t>Развитие алгоритмического мышления;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600" dirty="0" smtClean="0"/>
              <a:t>Развитие регуляторных способностей.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" y="2384386"/>
            <a:ext cx="5274115" cy="411284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38755" y="983849"/>
            <a:ext cx="3790616" cy="686918"/>
          </a:xfrm>
        </p:spPr>
        <p:txBody>
          <a:bodyPr/>
          <a:lstStyle/>
          <a:p>
            <a:r>
              <a:rPr lang="ru-RU" sz="1600" dirty="0" smtClean="0"/>
              <a:t>Самодельное универсальное игровое поле с клетками 15/15 см</a:t>
            </a:r>
            <a:endParaRPr lang="ru-RU" sz="1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16" y="1890687"/>
            <a:ext cx="2430799" cy="3241066"/>
          </a:xfrm>
        </p:spPr>
      </p:pic>
      <p:pic>
        <p:nvPicPr>
          <p:cNvPr id="2050" name="Picture 2" descr="https://i.pinimg.com/originals/3b/b1/65/3bb165f2f28324996f78f457fa6a24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25716" b="8291"/>
          <a:stretch/>
        </p:blipFill>
        <p:spPr bwMode="auto">
          <a:xfrm>
            <a:off x="5958701" y="5247960"/>
            <a:ext cx="1337517" cy="14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6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27" y="2204061"/>
            <a:ext cx="3355121" cy="44734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35128" y="2204061"/>
            <a:ext cx="3447808" cy="379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Поле с фигурами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29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91" y="0"/>
            <a:ext cx="10405641" cy="7257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Модуль «Мультстудия»</a:t>
            </a:r>
            <a:br>
              <a:rPr lang="ru-RU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Может использоваться для создания мультфильмов, а так же для скрытой съемки наблюдаемых объектов.</a:t>
            </a:r>
            <a:endParaRPr lang="ru-RU" dirty="0"/>
          </a:p>
        </p:txBody>
      </p:sp>
      <p:pic>
        <p:nvPicPr>
          <p:cNvPr id="3074" name="Picture 2" descr="https://samara.fgoskomplekt.ru/upload/iblock/1581/52/product_image_207552_1224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1004264"/>
            <a:ext cx="5202298" cy="36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" t="-3774" r="10470" b="7910"/>
          <a:stretch/>
        </p:blipFill>
        <p:spPr>
          <a:xfrm>
            <a:off x="194549" y="4529594"/>
            <a:ext cx="2798095" cy="221208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1"/>
          <a:stretch/>
        </p:blipFill>
        <p:spPr>
          <a:xfrm>
            <a:off x="5812278" y="4530803"/>
            <a:ext cx="3046411" cy="22182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4"/>
          <a:stretch/>
        </p:blipFill>
        <p:spPr>
          <a:xfrm>
            <a:off x="2971105" y="4581184"/>
            <a:ext cx="3000361" cy="21604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t="43206" r="32798"/>
          <a:stretch/>
        </p:blipFill>
        <p:spPr>
          <a:xfrm>
            <a:off x="8837384" y="4530801"/>
            <a:ext cx="3253015" cy="2261266"/>
          </a:xfrm>
          <a:prstGeom prst="rect">
            <a:avLst/>
          </a:prstGeom>
        </p:spPr>
      </p:pic>
      <p:pic>
        <p:nvPicPr>
          <p:cNvPr id="3076" name="Picture 4" descr="http://vkalach.ru/wp-content/uploads/2019/03/IMG_19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-562" r="32234" b="37652"/>
          <a:stretch/>
        </p:blipFill>
        <p:spPr bwMode="auto">
          <a:xfrm>
            <a:off x="5879632" y="991998"/>
            <a:ext cx="5935169" cy="35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4549" y="4555389"/>
            <a:ext cx="11895850" cy="342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Экспериментирование с живой природой. Эксперимент «Какой корм выберет синица?» в рамках события, посвященному Дню Синички.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65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8345" y="601884"/>
            <a:ext cx="7257326" cy="372704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Таким образом, модули парциальной программы «</a:t>
            </a:r>
            <a:r>
              <a:rPr lang="en-US" sz="2400" dirty="0" smtClean="0">
                <a:solidFill>
                  <a:schemeClr val="tx1"/>
                </a:solidFill>
              </a:rPr>
              <a:t>STEM –</a:t>
            </a:r>
            <a:r>
              <a:rPr lang="ru-RU" sz="2400" dirty="0" smtClean="0">
                <a:solidFill>
                  <a:schemeClr val="tx1"/>
                </a:solidFill>
              </a:rPr>
              <a:t> образование» могут быть использованы в любой образовательной программе, так как отвечают требованиям ФГОС и запросам всех образовательных программ. Оборудование привлекательно для детей и просто в использовании, имеет не ограниченный потенциал в его применении.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i.pinimg.com/originals/d4/17/68/d41768e52e416c11193d6328c96108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89" y="1408345"/>
            <a:ext cx="1952434" cy="25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205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38886" y="2690336"/>
            <a:ext cx="31367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YS Text"/>
              </a:rPr>
              <a:t>STEM</a:t>
            </a:r>
            <a:r>
              <a:rPr lang="en-US" dirty="0">
                <a:solidFill>
                  <a:srgbClr val="333333"/>
                </a:solidFill>
                <a:latin typeface="YS Text"/>
              </a:rPr>
              <a:t> -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слово английское, точнее американское. </a:t>
            </a: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en-US" dirty="0">
                <a:solidFill>
                  <a:srgbClr val="333333"/>
                </a:solidFill>
                <a:latin typeface="YS Text"/>
              </a:rPr>
              <a:t>science (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наука), </a:t>
            </a:r>
          </a:p>
          <a:p>
            <a:r>
              <a:rPr lang="en-US" dirty="0">
                <a:solidFill>
                  <a:srgbClr val="333333"/>
                </a:solidFill>
                <a:latin typeface="YS Text"/>
              </a:rPr>
              <a:t>technology (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технология), </a:t>
            </a:r>
            <a:r>
              <a:rPr lang="en-US" dirty="0">
                <a:solidFill>
                  <a:srgbClr val="333333"/>
                </a:solidFill>
                <a:latin typeface="YS Text"/>
              </a:rPr>
              <a:t>engineering (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инженерия)  </a:t>
            </a:r>
            <a:r>
              <a:rPr lang="en-US" dirty="0">
                <a:solidFill>
                  <a:srgbClr val="333333"/>
                </a:solidFill>
                <a:latin typeface="YS Text"/>
              </a:rPr>
              <a:t>mathematics (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математика).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7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"/>
          <a:stretch/>
        </p:blipFill>
        <p:spPr>
          <a:xfrm>
            <a:off x="-81023" y="0"/>
            <a:ext cx="8501491" cy="6783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2197" y="117693"/>
            <a:ext cx="3275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en-US" b="1" dirty="0" smtClean="0">
                <a:solidFill>
                  <a:srgbClr val="333333"/>
                </a:solidFill>
                <a:latin typeface="YS Text"/>
              </a:rPr>
              <a:t>STEM</a:t>
            </a:r>
            <a:r>
              <a:rPr lang="en-US" dirty="0">
                <a:solidFill>
                  <a:srgbClr val="333333"/>
                </a:solidFill>
                <a:latin typeface="YS Text"/>
              </a:rPr>
              <a:t> -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образование в ДОУ  может быть реализовано как в отдельности по модулям, так и в комплексе.</a:t>
            </a:r>
          </a:p>
          <a:p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8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3615"/>
          </a:xfrm>
        </p:spPr>
        <p:txBody>
          <a:bodyPr/>
          <a:lstStyle/>
          <a:p>
            <a:r>
              <a:rPr lang="ru-RU" dirty="0"/>
              <a:t>Математические весы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95" y="1273215"/>
            <a:ext cx="9919502" cy="4768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Используются для развития у детей математических представлений через экспериментальную и поисковую деятельность:</a:t>
            </a:r>
          </a:p>
          <a:p>
            <a:endParaRPr lang="ru-RU" sz="2800" dirty="0" smtClean="0"/>
          </a:p>
          <a:p>
            <a:r>
              <a:rPr lang="ru-RU" sz="2800" dirty="0" smtClean="0"/>
              <a:t>Величина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Количество </a:t>
            </a:r>
            <a:r>
              <a:rPr lang="ru-RU" sz="2800" dirty="0" smtClean="0"/>
              <a:t>и </a:t>
            </a:r>
            <a:r>
              <a:rPr lang="ru-RU" sz="2800" dirty="0" smtClean="0"/>
              <a:t>счет</a:t>
            </a:r>
            <a:endParaRPr lang="ru-RU" sz="2800" dirty="0" smtClean="0"/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77" y="2983234"/>
            <a:ext cx="1797479" cy="1348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1" y="4819922"/>
            <a:ext cx="2186694" cy="1640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r="2154"/>
          <a:stretch/>
        </p:blipFill>
        <p:spPr>
          <a:xfrm>
            <a:off x="5752618" y="2531733"/>
            <a:ext cx="6001544" cy="23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0" y="3739290"/>
            <a:ext cx="4183062" cy="313729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8" y="90022"/>
            <a:ext cx="4820454" cy="36153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172"/>
            <a:ext cx="8098881" cy="5903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3"/>
          <a:stretch/>
        </p:blipFill>
        <p:spPr>
          <a:xfrm>
            <a:off x="5511975" y="77063"/>
            <a:ext cx="4376676" cy="36412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0" y="3732471"/>
            <a:ext cx="4183062" cy="3137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92" y="3757276"/>
            <a:ext cx="4165680" cy="3124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5891" y="3068013"/>
            <a:ext cx="4412343" cy="478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Весы с грузами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0532" y="6357257"/>
            <a:ext cx="4183062" cy="500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Весы «Балансир»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5429" y="6357257"/>
            <a:ext cx="3758573" cy="500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Весы  с чашами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04722" y="50254"/>
            <a:ext cx="3937043" cy="418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Весы «Обезьянка»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855">
            <a:off x="968850" y="5588406"/>
            <a:ext cx="3454382" cy="8250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8"/>
          <a:stretch/>
        </p:blipFill>
        <p:spPr>
          <a:xfrm>
            <a:off x="9274002" y="5038694"/>
            <a:ext cx="3196151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3620"/>
            <a:ext cx="8596668" cy="636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Набор грузов к весам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7766" y="287147"/>
            <a:ext cx="3138487" cy="418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84" y="810228"/>
            <a:ext cx="4184650" cy="313848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89" y="4585322"/>
            <a:ext cx="3460930" cy="970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33940"/>
            <a:ext cx="5410051" cy="2505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23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22" y="297083"/>
            <a:ext cx="9757457" cy="10918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Весы используются как в образовательных ситуациях, так и в самостоятельной деятельности детей.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478"/>
            <a:ext cx="3494684" cy="26210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00" y="1734426"/>
            <a:ext cx="3494685" cy="262101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22617" r="2869" b="1941"/>
          <a:stretch/>
        </p:blipFill>
        <p:spPr>
          <a:xfrm>
            <a:off x="7222602" y="1701478"/>
            <a:ext cx="3437682" cy="2653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23" y="4439022"/>
            <a:ext cx="3129023" cy="2346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99" y="4439022"/>
            <a:ext cx="2993985" cy="224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3" y="4401404"/>
            <a:ext cx="3395237" cy="23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73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Логороботы</a:t>
            </a:r>
            <a:r>
              <a:rPr lang="ru-RU" dirty="0" smtClean="0"/>
              <a:t> «</a:t>
            </a:r>
            <a:r>
              <a:rPr lang="ru-RU" dirty="0" err="1" smtClean="0"/>
              <a:t>Робомышь</a:t>
            </a:r>
            <a:r>
              <a:rPr lang="ru-RU" dirty="0" smtClean="0"/>
              <a:t>» и «</a:t>
            </a:r>
            <a:r>
              <a:rPr lang="ru-RU" dirty="0" err="1" smtClean="0"/>
              <a:t>Вее</a:t>
            </a:r>
            <a:r>
              <a:rPr lang="en-US" dirty="0" smtClean="0"/>
              <a:t>-bot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7322" y="1226917"/>
            <a:ext cx="6717337" cy="266217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Используется для развития у детей способностей:</a:t>
            </a:r>
          </a:p>
          <a:p>
            <a:r>
              <a:rPr lang="ru-RU" sz="2000" b="1" dirty="0"/>
              <a:t>Л</a:t>
            </a:r>
            <a:r>
              <a:rPr lang="ru-RU" sz="2000" b="1" dirty="0" smtClean="0"/>
              <a:t>огического мышления </a:t>
            </a:r>
            <a:endParaRPr lang="ru-RU" sz="2000" b="1" dirty="0" smtClean="0"/>
          </a:p>
          <a:p>
            <a:r>
              <a:rPr lang="ru-RU" sz="2000" b="1" dirty="0" smtClean="0"/>
              <a:t>Пространственного </a:t>
            </a:r>
            <a:r>
              <a:rPr lang="ru-RU" sz="2000" b="1" dirty="0" smtClean="0"/>
              <a:t>мышления </a:t>
            </a:r>
            <a:endParaRPr lang="ru-RU" sz="2000" b="1" dirty="0" smtClean="0"/>
          </a:p>
          <a:p>
            <a:r>
              <a:rPr lang="ru-RU" sz="2000" b="1" dirty="0" smtClean="0"/>
              <a:t>Ориентировке </a:t>
            </a:r>
            <a:r>
              <a:rPr lang="ru-RU" sz="2000" b="1" dirty="0" smtClean="0"/>
              <a:t>на плоскости </a:t>
            </a:r>
            <a:endParaRPr lang="ru-RU" sz="2000" b="1" dirty="0" smtClean="0"/>
          </a:p>
          <a:p>
            <a:r>
              <a:rPr lang="ru-RU" sz="2000" b="1" dirty="0" smtClean="0"/>
              <a:t>Ориентировке </a:t>
            </a:r>
            <a:r>
              <a:rPr lang="ru-RU" sz="2000" b="1" dirty="0" smtClean="0"/>
              <a:t>на плане </a:t>
            </a:r>
            <a:endParaRPr lang="ru-RU" sz="2000" b="1" dirty="0" smtClean="0"/>
          </a:p>
          <a:p>
            <a:r>
              <a:rPr lang="ru-RU" sz="2000" dirty="0" smtClean="0"/>
              <a:t>Регуляторных </a:t>
            </a:r>
            <a:r>
              <a:rPr lang="ru-RU" sz="2000" dirty="0" smtClean="0"/>
              <a:t>способностей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edurobots.eu/wp-content/uploads/2019/06/code_and_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b="16119"/>
          <a:stretch/>
        </p:blipFill>
        <p:spPr bwMode="auto">
          <a:xfrm>
            <a:off x="5855797" y="2680544"/>
            <a:ext cx="6168275" cy="41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rimaryict.co.uk/p/pr4220-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5"/>
          <a:stretch/>
        </p:blipFill>
        <p:spPr bwMode="auto">
          <a:xfrm>
            <a:off x="2804110" y="4231833"/>
            <a:ext cx="2707792" cy="21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syusha.ru/pictures/product/big/698080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" y="4612974"/>
            <a:ext cx="1409218" cy="14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50472"/>
            <a:ext cx="8596668" cy="5787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«Дом для Робомышки»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80749"/>
            <a:ext cx="5198321" cy="30766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88" y="729205"/>
            <a:ext cx="5247191" cy="295154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729205"/>
            <a:ext cx="5198321" cy="29240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27180" y="3946967"/>
            <a:ext cx="5083699" cy="26506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Ориентируясь на плане дома дети устанавливают отношения между предметами относительно положения тела мышки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оординируют направление движения мышки относительно входов(выходов) в помещения;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Развивают пространственное мышление.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7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</TotalTime>
  <Words>284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 3</vt:lpstr>
      <vt:lpstr>YS Text</vt:lpstr>
      <vt:lpstr>Грань</vt:lpstr>
      <vt:lpstr>Муниципальное автономное дошкольное образовательное учреждение  детский сад № 51 комбинированного вида г. Улан-Удэ   Интеграция модулей парциальной программы  STEM-образование в программу «Развитие»</vt:lpstr>
      <vt:lpstr>Презентация PowerPoint</vt:lpstr>
      <vt:lpstr>Презентация PowerPoint</vt:lpstr>
      <vt:lpstr>Математические весы</vt:lpstr>
      <vt:lpstr>..</vt:lpstr>
      <vt:lpstr>Набор грузов к весам </vt:lpstr>
      <vt:lpstr>Весы используются как в образовательных ситуациях, так и в самостоятельной деятельности детей.</vt:lpstr>
      <vt:lpstr>Логороботы «Робомышь» и «Вее-bot»</vt:lpstr>
      <vt:lpstr>«Дом для Робомышки»</vt:lpstr>
      <vt:lpstr>Формирование регуляторных способностей, работа в подгруппах по 5 человек.</vt:lpstr>
      <vt:lpstr>«Вее-bot» </vt:lpstr>
      <vt:lpstr>Модуль «Мультстудия» Может использоваться для создания мультфильмов, а так же для скрытой съемки наблюдаемых объектов.</vt:lpstr>
      <vt:lpstr> Таким образом, модули парциальной программы «STEM – образование» могут быть использованы в любой образовательной программе, так как отвечают требованиям ФГОС и запросам всех образовательных программ. Оборудование привлекательно для детей и просто в использовании, имеет не ограниченный потенциал в его применении.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 51 комбинированного вида г. Улан-Удэ Использование оборудования по  STEM-образованию в программе «Развитие»</dc:title>
  <dc:creator>Карнакова Елена</dc:creator>
  <cp:lastModifiedBy>Карнакова Елена</cp:lastModifiedBy>
  <cp:revision>50</cp:revision>
  <dcterms:created xsi:type="dcterms:W3CDTF">2021-03-11T13:58:37Z</dcterms:created>
  <dcterms:modified xsi:type="dcterms:W3CDTF">2021-11-17T14:45:46Z</dcterms:modified>
</cp:coreProperties>
</file>