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</p:sldMasterIdLst>
  <p:sldIdLst>
    <p:sldId id="256" r:id="rId2"/>
    <p:sldId id="265" r:id="rId3"/>
    <p:sldId id="267" r:id="rId4"/>
    <p:sldId id="258" r:id="rId5"/>
    <p:sldId id="257" r:id="rId6"/>
    <p:sldId id="259" r:id="rId7"/>
    <p:sldId id="262" r:id="rId8"/>
    <p:sldId id="260" r:id="rId9"/>
    <p:sldId id="261" r:id="rId10"/>
    <p:sldId id="263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6" autoAdjust="0"/>
    <p:restoredTop sz="94660"/>
  </p:normalViewPr>
  <p:slideViewPr>
    <p:cSldViewPr snapToGrid="0">
      <p:cViewPr varScale="1">
        <p:scale>
          <a:sx n="83" d="100"/>
          <a:sy n="83" d="100"/>
        </p:scale>
        <p:origin x="96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106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9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7155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5320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5404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458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26489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22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637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297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98386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5646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175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9799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63026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281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2CCD6-E56A-4EEB-8666-927E6C385CB5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0A7BB79-0422-41C6-9F64-D5D96DACAB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9392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  <p:sldLayoutId id="2147483747" r:id="rId12"/>
    <p:sldLayoutId id="2147483748" r:id="rId13"/>
    <p:sldLayoutId id="2147483749" r:id="rId14"/>
    <p:sldLayoutId id="2147483750" r:id="rId15"/>
    <p:sldLayoutId id="214748375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9.jp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474562"/>
            <a:ext cx="8400862" cy="4074289"/>
          </a:xfrm>
        </p:spPr>
        <p:txBody>
          <a:bodyPr/>
          <a:lstStyle/>
          <a:p>
            <a:pPr algn="ctr"/>
            <a:r>
              <a:rPr lang="ru-RU" sz="1800" b="1" dirty="0">
                <a:solidFill>
                  <a:srgbClr val="002060"/>
                </a:solidFill>
              </a:rPr>
              <a:t>Муниципальное автономное дошкольное образовательное учреждение </a:t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>детский сад № 51 комбинированного вида г. </a:t>
            </a:r>
            <a:r>
              <a:rPr lang="ru-RU" sz="1800" b="1" dirty="0" smtClean="0">
                <a:solidFill>
                  <a:srgbClr val="002060"/>
                </a:solidFill>
              </a:rPr>
              <a:t>Улан-Удэ</a:t>
            </a:r>
            <a:br>
              <a:rPr lang="ru-RU" sz="1800" b="1" dirty="0" smtClean="0">
                <a:solidFill>
                  <a:srgbClr val="002060"/>
                </a:solidFill>
              </a:rPr>
            </a:br>
            <a:r>
              <a:rPr lang="ru-RU" sz="1800" b="1" dirty="0">
                <a:solidFill>
                  <a:srgbClr val="002060"/>
                </a:solidFill>
              </a:rPr>
              <a:t/>
            </a:r>
            <a:br>
              <a:rPr lang="ru-RU" sz="1800" b="1" dirty="0">
                <a:solidFill>
                  <a:srgbClr val="00206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Интеграция модулей парциальной программы 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</a:rPr>
              <a:t>STEM-</a:t>
            </a: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образование в программу «Развитие»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7067" y="5752617"/>
            <a:ext cx="7766936" cy="729205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Воспитатель: Карнакова Е. В.</a:t>
            </a:r>
          </a:p>
          <a:p>
            <a:pPr algn="ctr"/>
            <a:r>
              <a:rPr lang="ru-RU" dirty="0" smtClean="0"/>
              <a:t>2021 г.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958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27322"/>
            <a:ext cx="8596668" cy="451412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Формирование регуляторных способностей, работа в подгруппах по 5 человек.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50"/>
          <a:stretch/>
        </p:blipFill>
        <p:spPr>
          <a:xfrm>
            <a:off x="561895" y="1144389"/>
            <a:ext cx="4879731" cy="26991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1626" y="1144389"/>
            <a:ext cx="4879731" cy="365979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4" b="20276"/>
          <a:stretch/>
        </p:blipFill>
        <p:spPr>
          <a:xfrm>
            <a:off x="578734" y="3843489"/>
            <a:ext cx="4862892" cy="301451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729468" y="4965539"/>
            <a:ext cx="4896091" cy="16551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Дети сами</a:t>
            </a:r>
            <a:r>
              <a:rPr lang="ru-RU" dirty="0"/>
              <a:t> </a:t>
            </a:r>
            <a:r>
              <a:rPr lang="ru-RU" dirty="0" smtClean="0"/>
              <a:t>договариваются и распределяют роли (кто что будет делать), следят за действиями друг друга, дают подсказки и обсуждают варианты.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107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3620"/>
            <a:ext cx="8596668" cy="59030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</a:t>
            </a:r>
            <a:r>
              <a:rPr lang="ru-RU" dirty="0"/>
              <a:t>Вее</a:t>
            </a:r>
            <a:r>
              <a:rPr lang="en-US" dirty="0"/>
              <a:t>-bot</a:t>
            </a:r>
            <a:r>
              <a:rPr lang="ru-RU" dirty="0"/>
              <a:t>»</a:t>
            </a:r>
            <a:br>
              <a:rPr lang="ru-RU" dirty="0"/>
            </a:b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75745" y="868102"/>
            <a:ext cx="6107020" cy="1516284"/>
          </a:xfrm>
        </p:spPr>
        <p:txBody>
          <a:bodyPr anchor="t"/>
          <a:lstStyle/>
          <a:p>
            <a:pPr>
              <a:spcBef>
                <a:spcPts val="0"/>
              </a:spcBef>
            </a:pPr>
            <a:r>
              <a:rPr lang="ru-RU" sz="1600" u="sng" dirty="0" smtClean="0"/>
              <a:t>Одновременно решается несколько развивающих задач:</a:t>
            </a:r>
          </a:p>
          <a:p>
            <a:pPr marL="285750" indent="-285750">
              <a:spcBef>
                <a:spcPts val="0"/>
              </a:spcBef>
              <a:buFontTx/>
              <a:buChar char="-"/>
            </a:pPr>
            <a:r>
              <a:rPr lang="ru-RU" sz="1600" dirty="0" smtClean="0"/>
              <a:t>Развитие способностей работать в команде;</a:t>
            </a:r>
          </a:p>
          <a:p>
            <a:pPr marL="285750" indent="-285750">
              <a:spcBef>
                <a:spcPts val="0"/>
              </a:spcBef>
              <a:buFontTx/>
              <a:buChar char="-"/>
            </a:pPr>
            <a:r>
              <a:rPr lang="ru-RU" sz="1600" dirty="0" smtClean="0"/>
              <a:t>Развитие умения решать арифметические задачи;</a:t>
            </a:r>
          </a:p>
          <a:p>
            <a:pPr marL="285750" indent="-285750">
              <a:spcBef>
                <a:spcPts val="0"/>
              </a:spcBef>
              <a:buFontTx/>
              <a:buChar char="-"/>
            </a:pPr>
            <a:r>
              <a:rPr lang="ru-RU" sz="1600" dirty="0" smtClean="0"/>
              <a:t>Развитие алгоритмического мышления;</a:t>
            </a:r>
          </a:p>
          <a:p>
            <a:pPr marL="285750" indent="-285750">
              <a:spcBef>
                <a:spcPts val="0"/>
              </a:spcBef>
              <a:buFontTx/>
              <a:buChar char="-"/>
            </a:pPr>
            <a:r>
              <a:rPr lang="ru-RU" sz="1600" dirty="0" smtClean="0"/>
              <a:t>Развитие регуляторных способностей.</a:t>
            </a:r>
          </a:p>
          <a:p>
            <a:pPr marL="285750" indent="-285750">
              <a:buFontTx/>
              <a:buChar char="-"/>
            </a:pPr>
            <a:endParaRPr lang="ru-RU" sz="1600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9" y="2384386"/>
            <a:ext cx="5274115" cy="4112847"/>
          </a:xfrm>
        </p:spPr>
      </p:pic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6238755" y="983849"/>
            <a:ext cx="3790616" cy="686918"/>
          </a:xfrm>
        </p:spPr>
        <p:txBody>
          <a:bodyPr/>
          <a:lstStyle/>
          <a:p>
            <a:r>
              <a:rPr lang="ru-RU" sz="1600" dirty="0" smtClean="0"/>
              <a:t>Самодельное универсальное игровое поле с клетками 15/15 см</a:t>
            </a:r>
            <a:endParaRPr lang="ru-RU" sz="1600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916" y="1890687"/>
            <a:ext cx="2430799" cy="3241066"/>
          </a:xfrm>
        </p:spPr>
      </p:pic>
      <p:pic>
        <p:nvPicPr>
          <p:cNvPr id="2050" name="Picture 2" descr="https://i.pinimg.com/originals/3b/b1/65/3bb165f2f28324996f78f457fa6a242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9" r="25716" b="8291"/>
          <a:stretch/>
        </p:blipFill>
        <p:spPr bwMode="auto">
          <a:xfrm>
            <a:off x="5958701" y="5247960"/>
            <a:ext cx="1337517" cy="144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Объект 6"/>
          <p:cNvPicPr>
            <a:picLocks noGrp="1"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127" y="2204061"/>
            <a:ext cx="3355121" cy="447349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8235128" y="2204061"/>
            <a:ext cx="3447808" cy="37948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Поле с фигурами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57295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091" y="0"/>
            <a:ext cx="10405641" cy="72571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Модуль «Мультстудия»</a:t>
            </a:r>
            <a:br>
              <a:rPr lang="ru-RU" dirty="0" smtClean="0"/>
            </a:br>
            <a:r>
              <a:rPr lang="ru-RU" sz="1800" dirty="0" smtClean="0">
                <a:solidFill>
                  <a:schemeClr val="tx1"/>
                </a:solidFill>
              </a:rPr>
              <a:t>Может использоваться для создания мультфильмов, а так же для скрытой съемки наблюдаемых объектов.</a:t>
            </a:r>
            <a:endParaRPr lang="ru-RU" dirty="0"/>
          </a:p>
        </p:txBody>
      </p:sp>
      <p:pic>
        <p:nvPicPr>
          <p:cNvPr id="3074" name="Picture 2" descr="https://samara.fgoskomplekt.ru/upload/iblock/1581/52/product_image_207552_1224223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7334" y="1004264"/>
            <a:ext cx="5202298" cy="3615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5" t="-3774" r="10470" b="7910"/>
          <a:stretch/>
        </p:blipFill>
        <p:spPr>
          <a:xfrm>
            <a:off x="194549" y="4529594"/>
            <a:ext cx="2798095" cy="2212089"/>
          </a:xfr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51"/>
          <a:stretch/>
        </p:blipFill>
        <p:spPr>
          <a:xfrm>
            <a:off x="5812278" y="4530803"/>
            <a:ext cx="3046411" cy="221828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884"/>
          <a:stretch/>
        </p:blipFill>
        <p:spPr>
          <a:xfrm>
            <a:off x="2971105" y="4581184"/>
            <a:ext cx="3000361" cy="216049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3" t="43206" r="32798"/>
          <a:stretch/>
        </p:blipFill>
        <p:spPr>
          <a:xfrm>
            <a:off x="8837384" y="4530801"/>
            <a:ext cx="3253015" cy="2261266"/>
          </a:xfrm>
          <a:prstGeom prst="rect">
            <a:avLst/>
          </a:prstGeom>
        </p:spPr>
      </p:pic>
      <p:pic>
        <p:nvPicPr>
          <p:cNvPr id="3076" name="Picture 4" descr="http://vkalach.ru/wp-content/uploads/2019/03/IMG_1927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" t="-562" r="32234" b="37652"/>
          <a:stretch/>
        </p:blipFill>
        <p:spPr bwMode="auto">
          <a:xfrm>
            <a:off x="5879632" y="991998"/>
            <a:ext cx="5935169" cy="3563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194549" y="4555389"/>
            <a:ext cx="11895850" cy="3424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Экспериментирование с живой природой. Эксперимент «Какой корм выберет синица?» в рамках события, посвященному Дню Синички.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66576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08345" y="601884"/>
            <a:ext cx="7257326" cy="3727047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tx1"/>
                </a:solidFill>
              </a:rPr>
              <a:t> Таким образом, модули парциальной программы «</a:t>
            </a:r>
            <a:r>
              <a:rPr lang="en-US" sz="2400" dirty="0" smtClean="0">
                <a:solidFill>
                  <a:schemeClr val="tx1"/>
                </a:solidFill>
              </a:rPr>
              <a:t>STEM –</a:t>
            </a:r>
            <a:r>
              <a:rPr lang="ru-RU" sz="2400" dirty="0" smtClean="0">
                <a:solidFill>
                  <a:schemeClr val="tx1"/>
                </a:solidFill>
              </a:rPr>
              <a:t> образование» могут быть использованы в любой образовательной программе, так как отвечают требованиям ФГОС и запросам всех образовательных программ. Оборудование привлекательно для детей и просто в использовании, имеет не ограниченный потенциал в его применении.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endParaRPr lang="ru-RU" dirty="0" smtClean="0"/>
          </a:p>
          <a:p>
            <a:pPr algn="ctr"/>
            <a:endParaRPr lang="ru-RU" dirty="0"/>
          </a:p>
          <a:p>
            <a:pPr algn="ctr"/>
            <a:r>
              <a:rPr lang="ru-RU" sz="40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4098" name="Picture 2" descr="https://i.pinimg.com/originals/d4/17/68/d41768e52e416c11193d6328c96108d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5589" y="1408345"/>
            <a:ext cx="1952434" cy="2565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08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62055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8738886" y="2690336"/>
            <a:ext cx="31367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333333"/>
                </a:solidFill>
                <a:latin typeface="YS Text"/>
              </a:rPr>
              <a:t>STEM</a:t>
            </a:r>
            <a:r>
              <a:rPr lang="en-US" dirty="0">
                <a:solidFill>
                  <a:srgbClr val="333333"/>
                </a:solidFill>
                <a:latin typeface="YS Text"/>
              </a:rPr>
              <a:t> - 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слово английское, точнее американское. </a:t>
            </a:r>
          </a:p>
          <a:p>
            <a:endParaRPr lang="ru-RU" dirty="0">
              <a:solidFill>
                <a:srgbClr val="333333"/>
              </a:solidFill>
              <a:latin typeface="YS Text"/>
            </a:endParaRPr>
          </a:p>
          <a:p>
            <a:r>
              <a:rPr lang="en-US" dirty="0">
                <a:solidFill>
                  <a:srgbClr val="333333"/>
                </a:solidFill>
                <a:latin typeface="YS Text"/>
              </a:rPr>
              <a:t>science (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наука), </a:t>
            </a:r>
          </a:p>
          <a:p>
            <a:r>
              <a:rPr lang="en-US" dirty="0">
                <a:solidFill>
                  <a:srgbClr val="333333"/>
                </a:solidFill>
                <a:latin typeface="YS Text"/>
              </a:rPr>
              <a:t>technology (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технология), </a:t>
            </a:r>
            <a:r>
              <a:rPr lang="en-US" dirty="0">
                <a:solidFill>
                  <a:srgbClr val="333333"/>
                </a:solidFill>
                <a:latin typeface="YS Text"/>
              </a:rPr>
              <a:t>engineering (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инженерия)  </a:t>
            </a:r>
            <a:r>
              <a:rPr lang="en-US" dirty="0">
                <a:solidFill>
                  <a:srgbClr val="333333"/>
                </a:solidFill>
                <a:latin typeface="YS Text"/>
              </a:rPr>
              <a:t>mathematics (</a:t>
            </a:r>
            <a:r>
              <a:rPr lang="ru-RU" dirty="0">
                <a:solidFill>
                  <a:srgbClr val="333333"/>
                </a:solidFill>
                <a:latin typeface="YS Text"/>
              </a:rPr>
              <a:t>математика).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274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98"/>
          <a:stretch/>
        </p:blipFill>
        <p:spPr>
          <a:xfrm>
            <a:off x="-81023" y="0"/>
            <a:ext cx="8501491" cy="678342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322197" y="117693"/>
            <a:ext cx="32756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333333"/>
              </a:solidFill>
              <a:latin typeface="YS Text"/>
            </a:endParaRPr>
          </a:p>
          <a:p>
            <a:endParaRPr lang="ru-RU" b="1" dirty="0">
              <a:solidFill>
                <a:srgbClr val="333333"/>
              </a:solidFill>
              <a:latin typeface="YS Text"/>
            </a:endParaRPr>
          </a:p>
          <a:p>
            <a:endParaRPr lang="ru-RU" b="1" dirty="0" smtClean="0">
              <a:solidFill>
                <a:srgbClr val="333333"/>
              </a:solidFill>
              <a:latin typeface="YS Text"/>
            </a:endParaRPr>
          </a:p>
          <a:p>
            <a:endParaRPr lang="ru-RU" b="1" dirty="0">
              <a:solidFill>
                <a:srgbClr val="333333"/>
              </a:solidFill>
              <a:latin typeface="YS Text"/>
            </a:endParaRPr>
          </a:p>
          <a:p>
            <a:endParaRPr lang="ru-RU" b="1" dirty="0" smtClean="0">
              <a:solidFill>
                <a:srgbClr val="333333"/>
              </a:solidFill>
              <a:latin typeface="YS Text"/>
            </a:endParaRPr>
          </a:p>
          <a:p>
            <a:endParaRPr lang="ru-RU" b="1" dirty="0">
              <a:solidFill>
                <a:srgbClr val="333333"/>
              </a:solidFill>
              <a:latin typeface="YS Text"/>
            </a:endParaRPr>
          </a:p>
          <a:p>
            <a:endParaRPr lang="ru-RU" b="1" dirty="0" smtClean="0">
              <a:solidFill>
                <a:srgbClr val="333333"/>
              </a:solidFill>
              <a:latin typeface="YS Text"/>
            </a:endParaRPr>
          </a:p>
          <a:p>
            <a:endParaRPr lang="ru-RU" b="1" dirty="0" smtClean="0">
              <a:solidFill>
                <a:srgbClr val="333333"/>
              </a:solidFill>
              <a:latin typeface="YS Text"/>
            </a:endParaRPr>
          </a:p>
          <a:p>
            <a:endParaRPr lang="ru-RU" b="1" dirty="0">
              <a:solidFill>
                <a:srgbClr val="333333"/>
              </a:solidFill>
              <a:latin typeface="YS Text"/>
            </a:endParaRPr>
          </a:p>
          <a:p>
            <a:endParaRPr lang="ru-RU" b="1" dirty="0" smtClean="0">
              <a:solidFill>
                <a:srgbClr val="333333"/>
              </a:solidFill>
              <a:latin typeface="YS Text"/>
            </a:endParaRPr>
          </a:p>
          <a:p>
            <a:r>
              <a:rPr lang="en-US" b="1" dirty="0" smtClean="0">
                <a:solidFill>
                  <a:srgbClr val="333333"/>
                </a:solidFill>
                <a:latin typeface="YS Text"/>
              </a:rPr>
              <a:t>STEM</a:t>
            </a:r>
            <a:r>
              <a:rPr lang="en-US" dirty="0">
                <a:solidFill>
                  <a:srgbClr val="333333"/>
                </a:solidFill>
                <a:latin typeface="YS Text"/>
              </a:rPr>
              <a:t> - </a:t>
            </a:r>
            <a:r>
              <a:rPr lang="ru-RU" dirty="0" smtClean="0">
                <a:solidFill>
                  <a:srgbClr val="333333"/>
                </a:solidFill>
                <a:latin typeface="YS Text"/>
              </a:rPr>
              <a:t>образование в ДОУ  может быть реализовано как в отдельности по модулям, так и в комплексе.</a:t>
            </a:r>
          </a:p>
          <a:p>
            <a:endParaRPr lang="ru-RU" dirty="0" smtClean="0">
              <a:solidFill>
                <a:srgbClr val="333333"/>
              </a:solidFill>
              <a:latin typeface="YS Tex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188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63615"/>
          </a:xfrm>
        </p:spPr>
        <p:txBody>
          <a:bodyPr/>
          <a:lstStyle/>
          <a:p>
            <a:r>
              <a:rPr lang="ru-RU" dirty="0"/>
              <a:t>Математические весы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495" y="1273215"/>
            <a:ext cx="9919502" cy="47681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Используются для развития у детей математических представлений через экспериментальную и поисковую деятельность:</a:t>
            </a:r>
          </a:p>
          <a:p>
            <a:endParaRPr lang="ru-RU" sz="2800" dirty="0" smtClean="0"/>
          </a:p>
          <a:p>
            <a:r>
              <a:rPr lang="ru-RU" sz="2800" dirty="0" smtClean="0"/>
              <a:t>Величина</a:t>
            </a:r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  <a:p>
            <a:r>
              <a:rPr lang="ru-RU" sz="2800" dirty="0" smtClean="0"/>
              <a:t>Количество </a:t>
            </a:r>
            <a:r>
              <a:rPr lang="ru-RU" sz="2800" dirty="0" smtClean="0"/>
              <a:t>и </a:t>
            </a:r>
            <a:r>
              <a:rPr lang="ru-RU" sz="2800" dirty="0" smtClean="0"/>
              <a:t>счет</a:t>
            </a:r>
            <a:endParaRPr lang="ru-RU" sz="2800" dirty="0" smtClean="0"/>
          </a:p>
          <a:p>
            <a:endParaRPr lang="ru-RU" sz="2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477" y="2983234"/>
            <a:ext cx="1797479" cy="134810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9271" y="4819922"/>
            <a:ext cx="2186694" cy="164002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" r="2154"/>
          <a:stretch/>
        </p:blipFill>
        <p:spPr>
          <a:xfrm>
            <a:off x="5752618" y="2531733"/>
            <a:ext cx="6001544" cy="231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40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60" y="3739290"/>
            <a:ext cx="4183062" cy="3137297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148" y="90022"/>
            <a:ext cx="4820454" cy="361534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04172"/>
            <a:ext cx="8098881" cy="590309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..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3"/>
          <a:stretch/>
        </p:blipFill>
        <p:spPr>
          <a:xfrm>
            <a:off x="5511975" y="77063"/>
            <a:ext cx="4376676" cy="3641258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260" y="3732471"/>
            <a:ext cx="4183062" cy="313729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792" y="3757276"/>
            <a:ext cx="4165680" cy="31242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75891" y="3068013"/>
            <a:ext cx="4412343" cy="4789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Весы с грузами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90532" y="6357257"/>
            <a:ext cx="4183062" cy="500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Весы «Балансир»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515429" y="6357257"/>
            <a:ext cx="3758573" cy="5007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Весы  с чашами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804722" y="50254"/>
            <a:ext cx="3937043" cy="4189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Весы «Обезьянка»</a:t>
            </a:r>
            <a:endParaRPr lang="ru-RU" dirty="0"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51855">
            <a:off x="968850" y="5588406"/>
            <a:ext cx="3454382" cy="82505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18"/>
          <a:stretch/>
        </p:blipFill>
        <p:spPr>
          <a:xfrm>
            <a:off x="9274002" y="5038694"/>
            <a:ext cx="3196151" cy="1711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56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173620"/>
            <a:ext cx="8596668" cy="63660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Набор грузов к весам 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97766" y="287147"/>
            <a:ext cx="3138487" cy="418465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684" y="810228"/>
            <a:ext cx="4184650" cy="3138487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289" y="4585322"/>
            <a:ext cx="3460930" cy="9705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4033940"/>
            <a:ext cx="5410051" cy="25057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523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7322" y="297083"/>
            <a:ext cx="9757457" cy="109187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Весы используются как в образовательных ситуациях, так и в самостоятельной деятельности детей.</a:t>
            </a:r>
            <a:endParaRPr lang="ru-RU" sz="2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01478"/>
            <a:ext cx="3494684" cy="2621013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1300" y="1734426"/>
            <a:ext cx="3494685" cy="2621013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39" t="22617" r="2869" b="1941"/>
          <a:stretch/>
        </p:blipFill>
        <p:spPr>
          <a:xfrm>
            <a:off x="7222602" y="1701478"/>
            <a:ext cx="3437682" cy="26539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1923" y="4439022"/>
            <a:ext cx="3129023" cy="234676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299" y="4439022"/>
            <a:ext cx="2993985" cy="22454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333" y="4401404"/>
            <a:ext cx="3395237" cy="2320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658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1731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/>
              <a:t>Логороботы</a:t>
            </a:r>
            <a:r>
              <a:rPr lang="ru-RU" dirty="0" smtClean="0"/>
              <a:t> «</a:t>
            </a:r>
            <a:r>
              <a:rPr lang="ru-RU" dirty="0" err="1" smtClean="0"/>
              <a:t>Робомышь</a:t>
            </a:r>
            <a:r>
              <a:rPr lang="ru-RU" dirty="0" smtClean="0"/>
              <a:t>» и «</a:t>
            </a:r>
            <a:r>
              <a:rPr lang="ru-RU" dirty="0" err="1" smtClean="0"/>
              <a:t>Вее</a:t>
            </a:r>
            <a:r>
              <a:rPr lang="en-US" dirty="0" smtClean="0"/>
              <a:t>-bot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27322" y="1226917"/>
            <a:ext cx="6717337" cy="2662178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/>
              <a:t>Используется для развития у детей способностей:</a:t>
            </a:r>
          </a:p>
          <a:p>
            <a:r>
              <a:rPr lang="ru-RU" sz="2000" b="1" dirty="0"/>
              <a:t>Л</a:t>
            </a:r>
            <a:r>
              <a:rPr lang="ru-RU" sz="2000" b="1" dirty="0" smtClean="0"/>
              <a:t>огического мышления </a:t>
            </a:r>
            <a:endParaRPr lang="ru-RU" sz="2000" b="1" dirty="0" smtClean="0"/>
          </a:p>
          <a:p>
            <a:r>
              <a:rPr lang="ru-RU" sz="2000" b="1" dirty="0" smtClean="0"/>
              <a:t>Пространственного </a:t>
            </a:r>
            <a:r>
              <a:rPr lang="ru-RU" sz="2000" b="1" dirty="0" smtClean="0"/>
              <a:t>мышления </a:t>
            </a:r>
            <a:endParaRPr lang="ru-RU" sz="2000" b="1" dirty="0" smtClean="0"/>
          </a:p>
          <a:p>
            <a:r>
              <a:rPr lang="ru-RU" sz="2000" b="1" dirty="0" smtClean="0"/>
              <a:t>Ориентировке </a:t>
            </a:r>
            <a:r>
              <a:rPr lang="ru-RU" sz="2000" b="1" dirty="0" smtClean="0"/>
              <a:t>на плоскости </a:t>
            </a:r>
            <a:endParaRPr lang="ru-RU" sz="2000" b="1" dirty="0" smtClean="0"/>
          </a:p>
          <a:p>
            <a:r>
              <a:rPr lang="ru-RU" sz="2000" b="1" dirty="0" smtClean="0"/>
              <a:t>Ориентировке </a:t>
            </a:r>
            <a:r>
              <a:rPr lang="ru-RU" sz="2000" b="1" dirty="0" smtClean="0"/>
              <a:t>на плане </a:t>
            </a:r>
            <a:endParaRPr lang="ru-RU" sz="2000" b="1" dirty="0" smtClean="0"/>
          </a:p>
          <a:p>
            <a:r>
              <a:rPr lang="ru-RU" sz="2000" dirty="0" smtClean="0"/>
              <a:t>Регуляторных </a:t>
            </a:r>
            <a:r>
              <a:rPr lang="ru-RU" sz="2000" dirty="0" smtClean="0"/>
              <a:t>способностей детей.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Picture 2" descr="https://edurobots.eu/wp-content/uploads/2019/06/code_and_go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56" b="16119"/>
          <a:stretch/>
        </p:blipFill>
        <p:spPr bwMode="auto">
          <a:xfrm>
            <a:off x="5855797" y="2680544"/>
            <a:ext cx="6168275" cy="4177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www.primaryict.co.uk/p/pr4220-large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805"/>
          <a:stretch/>
        </p:blipFill>
        <p:spPr bwMode="auto">
          <a:xfrm>
            <a:off x="2804110" y="4231833"/>
            <a:ext cx="2707792" cy="21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rsyusha.ru/pictures/product/big/698080_b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" y="4612974"/>
            <a:ext cx="1409218" cy="1409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9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77334" y="150472"/>
            <a:ext cx="8596668" cy="57873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«Дом для Робомышки»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3680749"/>
            <a:ext cx="5198321" cy="3076697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688" y="729205"/>
            <a:ext cx="5247191" cy="2951544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729205"/>
            <a:ext cx="5198321" cy="292405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227180" y="3946967"/>
            <a:ext cx="5083699" cy="265060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Ориентируясь на плане дома дети устанавливают отношения между предметами относительно положения тела мышки</a:t>
            </a:r>
            <a:r>
              <a:rPr lang="ru-RU" dirty="0"/>
              <a:t>;</a:t>
            </a:r>
            <a:r>
              <a:rPr lang="ru-RU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К</a:t>
            </a:r>
            <a:r>
              <a:rPr lang="ru-RU" dirty="0" smtClean="0"/>
              <a:t>оординируют направление движения мышки относительно входов(выходов) в помещения;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Развивают пространственное мышление.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71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649</TotalTime>
  <Words>284</Words>
  <Application>Microsoft Office PowerPoint</Application>
  <PresentationFormat>Широкоэкранный</PresentationFormat>
  <Paragraphs>59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Trebuchet MS</vt:lpstr>
      <vt:lpstr>Wingdings 3</vt:lpstr>
      <vt:lpstr>YS Text</vt:lpstr>
      <vt:lpstr>Грань</vt:lpstr>
      <vt:lpstr>Муниципальное автономное дошкольное образовательное учреждение  детский сад № 51 комбинированного вида г. Улан-Удэ   Интеграция модулей парциальной программы  STEM-образование в программу «Развитие»</vt:lpstr>
      <vt:lpstr>Презентация PowerPoint</vt:lpstr>
      <vt:lpstr>Презентация PowerPoint</vt:lpstr>
      <vt:lpstr>Математические весы</vt:lpstr>
      <vt:lpstr>..</vt:lpstr>
      <vt:lpstr>Набор грузов к весам </vt:lpstr>
      <vt:lpstr>Весы используются как в образовательных ситуациях, так и в самостоятельной деятельности детей.</vt:lpstr>
      <vt:lpstr>Логороботы «Робомышь» и «Вее-bot»</vt:lpstr>
      <vt:lpstr>«Дом для Робомышки»</vt:lpstr>
      <vt:lpstr>Формирование регуляторных способностей, работа в подгруппах по 5 человек.</vt:lpstr>
      <vt:lpstr>«Вее-bot» </vt:lpstr>
      <vt:lpstr>Модуль «Мультстудия» Может использоваться для создания мультфильмов, а так же для скрытой съемки наблюдаемых объектов.</vt:lpstr>
      <vt:lpstr> Таким образом, модули парциальной программы «STEM – образование» могут быть использованы в любой образовательной программе, так как отвечают требованиям ФГОС и запросам всех образовательных программ. Оборудование привлекательно для детей и просто в использовании, имеет не ограниченный потенциал в его применении.</vt:lpstr>
    </vt:vector>
  </TitlesOfParts>
  <Company>DNA Project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дошкольное образовательное учреждение  детский сад № 51 комбинированного вида г. Улан-Удэ Использование оборудования по  STEM-образованию в программе «Развитие»</dc:title>
  <dc:creator>Карнакова Елена</dc:creator>
  <cp:lastModifiedBy>Карнакова Елена</cp:lastModifiedBy>
  <cp:revision>50</cp:revision>
  <dcterms:created xsi:type="dcterms:W3CDTF">2021-03-11T13:58:37Z</dcterms:created>
  <dcterms:modified xsi:type="dcterms:W3CDTF">2021-11-17T14:45:46Z</dcterms:modified>
</cp:coreProperties>
</file>