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5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9" r:id="rId10"/>
    <p:sldId id="325" r:id="rId11"/>
    <p:sldId id="331" r:id="rId12"/>
    <p:sldId id="321" r:id="rId13"/>
    <p:sldId id="326" r:id="rId14"/>
    <p:sldId id="327" r:id="rId15"/>
    <p:sldId id="329" r:id="rId16"/>
    <p:sldId id="322" r:id="rId17"/>
    <p:sldId id="332" r:id="rId18"/>
    <p:sldId id="328" r:id="rId19"/>
    <p:sldId id="323" r:id="rId20"/>
    <p:sldId id="330" r:id="rId21"/>
    <p:sldId id="324" r:id="rId22"/>
    <p:sldId id="336" r:id="rId23"/>
    <p:sldId id="335" r:id="rId24"/>
    <p:sldId id="334" r:id="rId25"/>
    <p:sldId id="291" r:id="rId26"/>
    <p:sldId id="292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07" autoAdjust="0"/>
  </p:normalViewPr>
  <p:slideViewPr>
    <p:cSldViewPr>
      <p:cViewPr>
        <p:scale>
          <a:sx n="100" d="100"/>
          <a:sy n="100" d="100"/>
        </p:scale>
        <p:origin x="-108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41DD5-9E53-46FF-BCD4-0D7100B10AD2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5E623-02D0-4BA4-9D87-F20463B1A6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08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4FF25-F834-417A-A58D-56B940A158BF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939F7-BBBA-47FE-8DB9-5D1DC17CC8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6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49000">
              <a:srgbClr val="FBEAC7">
                <a:alpha val="75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bur-madou-5.tvoysadik.ru/site/pub?id=256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539552" y="188640"/>
            <a:ext cx="8208912" cy="1296144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автономное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дошкольное образовательное учреждение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детский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сад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№51</a:t>
            </a:r>
            <a: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036496" cy="165618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66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</a:rPr>
              <a:t>ПРОЕКТ </a:t>
            </a:r>
          </a:p>
          <a:p>
            <a:pPr algn="ctr">
              <a:spcBef>
                <a:spcPts val="0"/>
              </a:spcBef>
            </a:pPr>
            <a:r>
              <a:rPr lang="ru-RU" sz="66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Demi" pitchFamily="34" charset="0"/>
              </a:rPr>
              <a:t>«Широкая Масленица»</a:t>
            </a:r>
            <a:endParaRPr lang="ru-RU" sz="66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501008"/>
            <a:ext cx="7056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            </a:t>
            </a:r>
          </a:p>
          <a:p>
            <a:pPr algn="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                                    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воспитатели:</a:t>
            </a:r>
          </a:p>
          <a:p>
            <a:pPr algn="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                                              Гончарова А.Н.</a:t>
            </a:r>
          </a:p>
          <a:p>
            <a:pPr algn="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Жданова Н.В.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</a:t>
            </a: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Г. Улан-Удэ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2024 г.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155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266928" cy="2520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Беседа «Праздник Масленица»</a:t>
            </a:r>
            <a:br>
              <a:rPr lang="ru-RU" dirty="0" smtClean="0"/>
            </a:br>
            <a:r>
              <a:rPr lang="ru-RU" dirty="0" smtClean="0"/>
              <a:t>Рисование «Блины»</a:t>
            </a:r>
            <a:br>
              <a:rPr lang="ru-RU" dirty="0" smtClean="0"/>
            </a:br>
            <a:r>
              <a:rPr lang="ru-RU" dirty="0" smtClean="0"/>
              <a:t>«Кукла Масленица»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0"/>
          <a:stretch/>
        </p:blipFill>
        <p:spPr bwMode="auto">
          <a:xfrm>
            <a:off x="323528" y="4365104"/>
            <a:ext cx="4104456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4392488" cy="329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857673" cy="381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2416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Русские народные игры на занятии по физкультуре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25491"/>
          <a:stretch/>
        </p:blipFill>
        <p:spPr bwMode="auto">
          <a:xfrm>
            <a:off x="1115616" y="4077072"/>
            <a:ext cx="3394472" cy="24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7" b="23832"/>
          <a:stretch/>
        </p:blipFill>
        <p:spPr bwMode="auto">
          <a:xfrm>
            <a:off x="1187624" y="1629569"/>
            <a:ext cx="3389313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7727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день. «</a:t>
            </a:r>
            <a:r>
              <a:rPr lang="ru-RU" dirty="0" err="1" smtClean="0"/>
              <a:t>Заигрыш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Беседа «</a:t>
            </a:r>
            <a:r>
              <a:rPr lang="ru-RU" dirty="0" err="1" smtClean="0"/>
              <a:t>Заигрыш</a:t>
            </a:r>
            <a:r>
              <a:rPr lang="ru-RU" dirty="0" smtClean="0"/>
              <a:t>»</a:t>
            </a:r>
          </a:p>
          <a:p>
            <a:pPr marL="514350" indent="-514350">
              <a:buAutoNum type="arabicPeriod"/>
            </a:pPr>
            <a:r>
              <a:rPr lang="ru-RU" dirty="0" smtClean="0"/>
              <a:t>Пальчиковая игра «Положи блинок»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Подвижные игры на улице: «Гори, гори ясно», «Ручеек», «Золотые ворота», «Гусь и гусыня», «Заря – заряница», «Ваня, Ваня, простота»</a:t>
            </a:r>
          </a:p>
          <a:p>
            <a:pPr marL="514350" indent="-514350">
              <a:buAutoNum type="arabicPeriod"/>
            </a:pPr>
            <a:r>
              <a:rPr lang="ru-RU" dirty="0" smtClean="0"/>
              <a:t>Дидактические игры: </a:t>
            </a:r>
            <a:r>
              <a:rPr lang="ru-RU" dirty="0" err="1" smtClean="0"/>
              <a:t>пазлы</a:t>
            </a:r>
            <a:r>
              <a:rPr lang="ru-RU" dirty="0" smtClean="0"/>
              <a:t>, «Найди тень», «Какой блинчик получился»</a:t>
            </a:r>
          </a:p>
          <a:p>
            <a:pPr marL="514350" indent="-514350">
              <a:buAutoNum type="arabicPeriod"/>
            </a:pPr>
            <a:r>
              <a:rPr lang="ru-RU" dirty="0" smtClean="0"/>
              <a:t>Оформление фотозоны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31018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730920"/>
            <a:ext cx="4258816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Русские народные игры на прогулке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/>
          <a:stretch/>
        </p:blipFill>
        <p:spPr bwMode="auto">
          <a:xfrm rot="5400000">
            <a:off x="212437" y="3245904"/>
            <a:ext cx="360655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1" y="116632"/>
            <a:ext cx="37369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28" y="3089151"/>
            <a:ext cx="4413560" cy="330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7408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9" r="18998"/>
          <a:stretch/>
        </p:blipFill>
        <p:spPr bwMode="auto">
          <a:xfrm rot="5400000">
            <a:off x="1969634" y="649843"/>
            <a:ext cx="1762683" cy="361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38584"/>
            <a:ext cx="2592288" cy="308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0525"/>
            <a:ext cx="2088232" cy="29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58431"/>
            <a:ext cx="2084714" cy="29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75839"/>
            <a:ext cx="3340092" cy="23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8213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Оформление фотозоны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9922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82" y="1700808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498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день. «Лакомка»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Беседа «Лакомка»</a:t>
            </a:r>
          </a:p>
          <a:p>
            <a:pPr marL="514350" indent="-514350">
              <a:buAutoNum type="arabicPeriod"/>
            </a:pPr>
            <a:r>
              <a:rPr lang="ru-RU" dirty="0" smtClean="0"/>
              <a:t>Загадки, </a:t>
            </a:r>
            <a:r>
              <a:rPr lang="ru-RU" dirty="0" err="1" smtClean="0"/>
              <a:t>потешки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Рисование «Самовар. Хохломская роспись»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Разучивание песни «Ой, блины»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Раскраски</a:t>
            </a:r>
          </a:p>
          <a:p>
            <a:pPr marL="514350" indent="-514350">
              <a:buAutoNum type="arabicPeriod"/>
            </a:pPr>
            <a:r>
              <a:rPr lang="ru-RU" dirty="0" smtClean="0"/>
              <a:t>Дидактические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43289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«Самовар» в технике хохломской росписи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1" b="30340"/>
          <a:stretch/>
        </p:blipFill>
        <p:spPr bwMode="auto">
          <a:xfrm>
            <a:off x="4998889" y="1628800"/>
            <a:ext cx="339447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3082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4"/>
          <a:stretch/>
        </p:blipFill>
        <p:spPr bwMode="auto">
          <a:xfrm>
            <a:off x="5004048" y="3789040"/>
            <a:ext cx="3389313" cy="25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002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ru-RU" dirty="0" smtClean="0"/>
              <a:t>Раскраски на тему «Масленица»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92896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3"/>
          <a:stretch/>
        </p:blipFill>
        <p:spPr bwMode="auto">
          <a:xfrm>
            <a:off x="5364088" y="2495550"/>
            <a:ext cx="3505200" cy="37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5517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день. «Разгуляй»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Беседа «Разгуляй»</a:t>
            </a:r>
          </a:p>
          <a:p>
            <a:pPr marL="514350" indent="-514350">
              <a:buAutoNum type="arabicPeriod"/>
            </a:pPr>
            <a:r>
              <a:rPr lang="ru-RU" dirty="0" smtClean="0"/>
              <a:t>Лепка </a:t>
            </a:r>
            <a:r>
              <a:rPr lang="ru-RU" dirty="0"/>
              <a:t>«Блины с ягодкой</a:t>
            </a:r>
            <a:r>
              <a:rPr lang="ru-RU" dirty="0" smtClean="0"/>
              <a:t>»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Художественное конструирование «Шапка скомороха»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Раскраски</a:t>
            </a:r>
          </a:p>
          <a:p>
            <a:pPr marL="514350" indent="-514350">
              <a:buAutoNum type="arabicPeriod"/>
            </a:pPr>
            <a:r>
              <a:rPr lang="ru-RU" dirty="0"/>
              <a:t>Просмотр мультфильма «Ишь ты, Масленица»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53620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36904" cy="936104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EO\Desktop\Картинки для ДОУ\003630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0963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268760"/>
            <a:ext cx="8460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ru-RU" sz="2800" i="1" dirty="0" smtClean="0"/>
              <a:t>Тип проекта: </a:t>
            </a:r>
            <a:r>
              <a:rPr lang="ru-RU" sz="2800" b="1" dirty="0" smtClean="0"/>
              <a:t>педагогический</a:t>
            </a:r>
          </a:p>
          <a:p>
            <a:endParaRPr lang="ru-RU" sz="2800" i="1" dirty="0" smtClean="0"/>
          </a:p>
          <a:p>
            <a:pPr lvl="8"/>
            <a:r>
              <a:rPr lang="ru-RU" sz="2800" i="1" dirty="0" smtClean="0"/>
              <a:t>Вид проекта</a:t>
            </a:r>
            <a:r>
              <a:rPr lang="ru-RU" sz="2800" b="1" i="1" dirty="0" smtClean="0"/>
              <a:t>: </a:t>
            </a:r>
            <a:r>
              <a:rPr lang="ru-RU" sz="2800" b="1" dirty="0" smtClean="0"/>
              <a:t>познавательно –творческий.</a:t>
            </a:r>
          </a:p>
          <a:p>
            <a:endParaRPr lang="ru-RU" sz="2800" i="1" dirty="0" smtClean="0"/>
          </a:p>
          <a:p>
            <a:pPr lvl="8"/>
            <a:r>
              <a:rPr lang="ru-RU" sz="2800" b="1" i="1" dirty="0" smtClean="0"/>
              <a:t>Срок реализации: </a:t>
            </a:r>
          </a:p>
          <a:p>
            <a:pPr lvl="8"/>
            <a:r>
              <a:rPr lang="ru-RU" sz="2800" dirty="0" smtClean="0"/>
              <a:t>11.03. – 15.03.</a:t>
            </a:r>
          </a:p>
          <a:p>
            <a:endParaRPr lang="ru-RU" sz="2800" i="1" dirty="0" smtClean="0"/>
          </a:p>
          <a:p>
            <a:endParaRPr lang="ru-RU" sz="2800" i="1" dirty="0" smtClean="0"/>
          </a:p>
          <a:p>
            <a:r>
              <a:rPr lang="ru-RU" sz="2800" b="1" i="1" dirty="0" smtClean="0"/>
              <a:t>Участники проекта</a:t>
            </a:r>
            <a:r>
              <a:rPr lang="ru-RU" sz="2800" i="1" dirty="0" smtClean="0"/>
              <a:t>: </a:t>
            </a:r>
            <a:r>
              <a:rPr lang="ru-RU" sz="2800" dirty="0" smtClean="0"/>
              <a:t>воспитатели старшей группы, воспитанники, родители, инструктор по физической культуре.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88733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392488" cy="165618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Шапка скомороха</a:t>
            </a:r>
            <a:br>
              <a:rPr lang="ru-RU" sz="3600" dirty="0" smtClean="0"/>
            </a:br>
            <a:r>
              <a:rPr lang="ru-RU" sz="3600" dirty="0" smtClean="0"/>
              <a:t>Лепка «Блины»</a:t>
            </a:r>
            <a:endParaRPr lang="ru-RU" sz="3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3"/>
          <a:stretch/>
        </p:blipFill>
        <p:spPr bwMode="auto">
          <a:xfrm>
            <a:off x="5436096" y="3645022"/>
            <a:ext cx="16515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07" y="347737"/>
            <a:ext cx="409733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2"/>
            <a:ext cx="524986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8"/>
          <a:stretch/>
        </p:blipFill>
        <p:spPr bwMode="auto">
          <a:xfrm>
            <a:off x="7229420" y="3645022"/>
            <a:ext cx="1756126" cy="31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8440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5 день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/>
              <a:t>Развлечение «Широкая Масленица»</a:t>
            </a:r>
          </a:p>
          <a:p>
            <a:r>
              <a:rPr lang="ru-RU" dirty="0" smtClean="0"/>
              <a:t>Фотосессия в </a:t>
            </a:r>
            <a:r>
              <a:rPr lang="ru-RU" dirty="0" smtClean="0"/>
              <a:t>уголке</a:t>
            </a:r>
          </a:p>
          <a:p>
            <a:pPr marL="0" indent="0" algn="ctr">
              <a:buNone/>
            </a:pPr>
            <a:r>
              <a:rPr lang="ru-RU" sz="4000" b="1" dirty="0" smtClean="0"/>
              <a:t>Работа с родителями</a:t>
            </a:r>
          </a:p>
          <a:p>
            <a:r>
              <a:rPr lang="ru-RU" dirty="0" smtClean="0"/>
              <a:t>Участие в челлендже «Парад блинов»</a:t>
            </a:r>
          </a:p>
          <a:p>
            <a:r>
              <a:rPr lang="ru-RU" dirty="0" smtClean="0"/>
              <a:t>Консультация для родителей «Игры на Масленицу»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bur-madou-5.tvoysadik.ru/site/pub?id=2560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5415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Развлечение «Широкая Масленица»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/>
          <a:stretch/>
        </p:blipFill>
        <p:spPr bwMode="auto">
          <a:xfrm>
            <a:off x="179512" y="2348880"/>
            <a:ext cx="366250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9323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15702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Фотосессия</a:t>
            </a:r>
            <a:endParaRPr lang="ru-RU" dirty="0"/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7"/>
          <a:stretch/>
        </p:blipFill>
        <p:spPr bwMode="auto">
          <a:xfrm>
            <a:off x="611560" y="1761581"/>
            <a:ext cx="3816424" cy="472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 bwMode="auto">
          <a:xfrm>
            <a:off x="4932040" y="1772816"/>
            <a:ext cx="3816424" cy="467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99918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838256"/>
          </a:xfrm>
        </p:spPr>
        <p:txBody>
          <a:bodyPr/>
          <a:lstStyle/>
          <a:p>
            <a:r>
              <a:rPr lang="ru-RU" dirty="0" smtClean="0"/>
              <a:t>Челлендж </a:t>
            </a:r>
            <a:br>
              <a:rPr lang="ru-RU" dirty="0" smtClean="0"/>
            </a:br>
            <a:r>
              <a:rPr lang="ru-RU" dirty="0" smtClean="0"/>
              <a:t>«Парад блинов»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6"/>
          <a:stretch/>
        </p:blipFill>
        <p:spPr bwMode="auto">
          <a:xfrm>
            <a:off x="323528" y="3861048"/>
            <a:ext cx="3083576" cy="28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r="14804" b="-148"/>
          <a:stretch/>
        </p:blipFill>
        <p:spPr bwMode="auto">
          <a:xfrm>
            <a:off x="6506108" y="2535932"/>
            <a:ext cx="2473931" cy="38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/>
          <a:stretch/>
        </p:blipFill>
        <p:spPr bwMode="auto">
          <a:xfrm>
            <a:off x="107504" y="620688"/>
            <a:ext cx="3532238" cy="29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35932"/>
            <a:ext cx="2304626" cy="409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32707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46751" y="836712"/>
            <a:ext cx="8147248" cy="487375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Подведение итогов проекта;</a:t>
            </a:r>
          </a:p>
          <a:p>
            <a:r>
              <a:rPr lang="ru-RU" sz="2400" dirty="0" smtClean="0"/>
              <a:t>Оформление фотовыставки «Масленица</a:t>
            </a:r>
            <a:r>
              <a:rPr lang="ru-RU" sz="2400" dirty="0" smtClean="0"/>
              <a:t>»;</a:t>
            </a:r>
            <a:endParaRPr lang="ru-RU" sz="2400" dirty="0" smtClean="0"/>
          </a:p>
          <a:p>
            <a:r>
              <a:rPr lang="ru-RU" sz="2400" dirty="0" smtClean="0"/>
              <a:t>Создание презентации проекта «Широкая Масленица».</a:t>
            </a:r>
            <a:endParaRPr lang="ru-RU" sz="24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2192" y="244969"/>
            <a:ext cx="8075240" cy="77002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III </a:t>
            </a:r>
            <a:r>
              <a:rPr lang="ru-RU" b="1" dirty="0"/>
              <a:t>этап – заключительный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5688632" cy="308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171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106613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Оценка результатов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340768"/>
            <a:ext cx="8136904" cy="468052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     В </a:t>
            </a:r>
            <a:r>
              <a:rPr lang="ru-RU" sz="2400" dirty="0"/>
              <a:t>результате проектной деятельности у детей были сформированы представления о русском народном празднике Масленице, символах праздника, народных гуляньях; повысился интерес к народным подвижным играм, забавам, развлечениям; </a:t>
            </a:r>
            <a:endParaRPr lang="ru-RU" sz="2400" dirty="0" smtClean="0"/>
          </a:p>
          <a:p>
            <a:pPr algn="just"/>
            <a:r>
              <a:rPr lang="ru-RU" sz="2400" dirty="0" smtClean="0"/>
              <a:t>      Проект </a:t>
            </a:r>
            <a:r>
              <a:rPr lang="ru-RU" sz="2400" dirty="0"/>
              <a:t>способствовал развитию у детей кругозора, любознательности, творческих способностей, двигательной активности; все проводимые мероприятия повлияли на стремление изучить традиции родной </a:t>
            </a:r>
            <a:r>
              <a:rPr lang="ru-RU" sz="2400" dirty="0" smtClean="0"/>
              <a:t>страны не только у детей, но и у их родителей</a:t>
            </a:r>
            <a:r>
              <a:rPr lang="ru-RU" sz="2400" dirty="0" smtClean="0"/>
              <a:t>.    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7670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  <a:ln w="76200">
            <a:solidFill>
              <a:srgbClr val="FFFF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717032"/>
            <a:ext cx="82788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Актуальность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859503"/>
            <a:ext cx="8568952" cy="487375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      Мир </a:t>
            </a:r>
            <a:r>
              <a:rPr lang="ru-RU" dirty="0"/>
              <a:t>русской культуры поражает поэтическим откровением своей красоты, восхищает тем, как грамотно и гармонично все в нем устроено по законам добра и мудрости. Основной путь восхождения общества к духовным ценностям видится в сохранении и возрождении культуры своего народа. 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           Огромный </a:t>
            </a:r>
            <a:r>
              <a:rPr lang="ru-RU" dirty="0"/>
              <a:t>воспитательный потенциал заложен в народных традициях, обрядах, произведениях устного народного творчества, музыке, где высвечены национальные идеи и гражданские ценности. Именно праздник выступал той культурной формой взаимодействия людей друг с другом, когда осуществлялась передача потомкам культурных традиции. </a:t>
            </a:r>
          </a:p>
        </p:txBody>
      </p:sp>
      <p:pic>
        <p:nvPicPr>
          <p:cNvPr id="3074" name="Picture 2" descr="C:\Users\NEO\Desktop\Картинки для ДОУ\75963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8964488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6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Проблема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92696"/>
            <a:ext cx="8280920" cy="576064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В </a:t>
            </a:r>
            <a:r>
              <a:rPr lang="ru-RU" dirty="0"/>
              <a:t>настоящее время вызывает тревогу и беспокойство забвение русских традиций, отражающих многовековой опыт познания народом окружающей природы, способов гармоничной жизни в согласии с ней. Одной из проблем дошкольного образования ребенка сегодня –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противоречие </a:t>
            </a:r>
            <a:r>
              <a:rPr lang="ru-RU" dirty="0"/>
              <a:t>между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богатейшим </a:t>
            </a:r>
            <a:r>
              <a:rPr lang="ru-RU" dirty="0"/>
              <a:t>наследием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русского </a:t>
            </a:r>
            <a:r>
              <a:rPr lang="ru-RU" dirty="0"/>
              <a:t>народа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и </a:t>
            </a:r>
            <a:r>
              <a:rPr lang="ru-RU" dirty="0"/>
              <a:t>недостаточным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представлениями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о </a:t>
            </a:r>
            <a:r>
              <a:rPr lang="ru-RU" dirty="0"/>
              <a:t>традициях </a:t>
            </a:r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народа у родителей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и </a:t>
            </a:r>
            <a:r>
              <a:rPr lang="ru-RU" dirty="0"/>
              <a:t>детей.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3924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058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Цель: </a:t>
            </a:r>
            <a:r>
              <a:rPr lang="ru-RU" sz="2800" dirty="0">
                <a:solidFill>
                  <a:schemeClr val="tx1"/>
                </a:solidFill>
              </a:rPr>
              <a:t>формировать у детей представление о русском народном празднике Масленице.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8208912" cy="58772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Задачи:</a:t>
            </a:r>
            <a:endParaRPr lang="ru-RU" dirty="0"/>
          </a:p>
          <a:p>
            <a:pPr>
              <a:buNone/>
            </a:pPr>
            <a:r>
              <a:rPr lang="ru-RU" sz="1900" dirty="0" smtClean="0"/>
              <a:t>-Познакомить детей с народными традициями, символами праздника, конкретизировать и углублять представления детей о народном празднике «Масленица», народными гуляньями, играми </a:t>
            </a:r>
            <a:r>
              <a:rPr lang="ru-RU" sz="1900" dirty="0"/>
              <a:t>и </a:t>
            </a:r>
            <a:r>
              <a:rPr lang="ru-RU" sz="1900" dirty="0" smtClean="0"/>
              <a:t>забавами Масленичной недели;</a:t>
            </a:r>
            <a:endParaRPr lang="ru-RU" sz="1900" dirty="0"/>
          </a:p>
          <a:p>
            <a:pPr>
              <a:buNone/>
            </a:pPr>
            <a:r>
              <a:rPr lang="ru-RU" sz="1900" dirty="0" smtClean="0"/>
              <a:t>-Приобщить </a:t>
            </a:r>
            <a:r>
              <a:rPr lang="ru-RU" sz="1900" dirty="0"/>
              <a:t>к ценностям русской </a:t>
            </a:r>
            <a:r>
              <a:rPr lang="ru-RU" sz="1900" dirty="0" smtClean="0"/>
              <a:t>культуры, развивать </a:t>
            </a:r>
            <a:r>
              <a:rPr lang="ru-RU" sz="1900" dirty="0"/>
              <a:t>интерес к познавательным развлечениям, знакомящим с традициями и обычаями русского народа, истоками </a:t>
            </a:r>
            <a:r>
              <a:rPr lang="ru-RU" sz="1900" dirty="0" smtClean="0"/>
              <a:t>культуры;</a:t>
            </a:r>
          </a:p>
          <a:p>
            <a:pPr>
              <a:buNone/>
            </a:pPr>
            <a:r>
              <a:rPr lang="ru-RU" sz="1900" dirty="0" smtClean="0"/>
              <a:t>-Воспитывать </a:t>
            </a:r>
            <a:r>
              <a:rPr lang="ru-RU" sz="1900" dirty="0"/>
              <a:t>чувство патриотизма основанного на русских </a:t>
            </a:r>
            <a:r>
              <a:rPr lang="ru-RU" sz="1900" dirty="0" smtClean="0"/>
              <a:t>традициях;</a:t>
            </a:r>
          </a:p>
          <a:p>
            <a:pPr>
              <a:buNone/>
            </a:pPr>
            <a:r>
              <a:rPr lang="ru-RU" sz="1900" dirty="0" smtClean="0"/>
              <a:t>-Ориентировать </a:t>
            </a:r>
            <a:r>
              <a:rPr lang="ru-RU" sz="1900" dirty="0"/>
              <a:t>родителей воспитанников на приобщение детей к русской культуре в </a:t>
            </a:r>
            <a:r>
              <a:rPr lang="ru-RU" sz="1900" dirty="0" smtClean="0"/>
              <a:t>семье;</a:t>
            </a:r>
          </a:p>
          <a:p>
            <a:pPr>
              <a:buNone/>
            </a:pPr>
            <a:r>
              <a:rPr lang="ru-RU" sz="1900" dirty="0" smtClean="0"/>
              <a:t>-Развивать навыки коммуникации со взрослыми и детьми, отвечать на вопросы по прочитанному, вести диалог и монолог по теме;</a:t>
            </a:r>
          </a:p>
          <a:p>
            <a:pPr>
              <a:buNone/>
            </a:pPr>
            <a:r>
              <a:rPr lang="ru-RU" sz="1900" dirty="0" smtClean="0"/>
              <a:t>-Формировать положительно – эмоциональный отклик на тематические мероприятия;</a:t>
            </a:r>
          </a:p>
          <a:p>
            <a:pPr>
              <a:buNone/>
            </a:pPr>
            <a:r>
              <a:rPr lang="ru-RU" sz="1900" dirty="0" smtClean="0"/>
              <a:t>-Развивать интерес к познавательно-исследовательской деятельности, повышать уровень познавательной активности;</a:t>
            </a:r>
          </a:p>
          <a:p>
            <a:pPr>
              <a:buNone/>
            </a:pPr>
            <a:r>
              <a:rPr lang="ru-RU" sz="1900" dirty="0" smtClean="0"/>
              <a:t>-Совершенствовать навыки продуктивной деятельности детей в рисовании, лепке, аппликации, развивать творческие способности.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422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Ожидаемые </a:t>
            </a:r>
            <a:r>
              <a:rPr lang="ru-RU" sz="2800" dirty="0" smtClean="0">
                <a:solidFill>
                  <a:srgbClr val="FF0000"/>
                </a:solidFill>
              </a:rPr>
              <a:t>результаты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764704"/>
            <a:ext cx="8208912" cy="3456384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Владеют </a:t>
            </a:r>
            <a:r>
              <a:rPr lang="ru-RU" sz="2400" dirty="0"/>
              <a:t>знаниями о традициях, символах праздника, народных гуляньях, играх и забавах праздника Масленицы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Умеют </a:t>
            </a:r>
            <a:r>
              <a:rPr lang="ru-RU" sz="2400" dirty="0"/>
              <a:t>организовывать народные подвижные игры, выступать в роли организатора, водящего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Знакомы </a:t>
            </a:r>
            <a:r>
              <a:rPr lang="ru-RU" sz="2400" dirty="0"/>
              <a:t>с произведениями народного искусства (</a:t>
            </a:r>
            <a:r>
              <a:rPr lang="ru-RU" sz="2400" dirty="0" err="1"/>
              <a:t>заклички</a:t>
            </a:r>
            <a:r>
              <a:rPr lang="ru-RU" sz="2400" dirty="0"/>
              <a:t>, </a:t>
            </a:r>
            <a:r>
              <a:rPr lang="ru-RU" sz="2400" dirty="0" err="1" smtClean="0"/>
              <a:t>заигрыши</a:t>
            </a:r>
            <a:r>
              <a:rPr lang="ru-RU" sz="2400" dirty="0" smtClean="0"/>
              <a:t>, </a:t>
            </a:r>
            <a:r>
              <a:rPr lang="ru-RU" sz="2400" dirty="0"/>
              <a:t>загадки, </a:t>
            </a:r>
            <a:r>
              <a:rPr lang="ru-RU" sz="2400" dirty="0" smtClean="0"/>
              <a:t>песни)</a:t>
            </a:r>
            <a:endParaRPr lang="ru-RU" sz="2400" dirty="0"/>
          </a:p>
          <a:p>
            <a:r>
              <a:rPr lang="ru-RU" sz="2400" dirty="0" smtClean="0"/>
              <a:t>Выражают </a:t>
            </a:r>
            <a:r>
              <a:rPr lang="ru-RU" sz="2400" dirty="0"/>
              <a:t>эстетические чувства, проявляют эмоции от участия в народных праздниках, </a:t>
            </a:r>
            <a:r>
              <a:rPr lang="ru-RU" sz="2400" dirty="0" smtClean="0"/>
              <a:t>прослушивании </a:t>
            </a:r>
            <a:r>
              <a:rPr lang="ru-RU" sz="2400" dirty="0"/>
              <a:t>произведений музыкального фольклора.</a:t>
            </a:r>
          </a:p>
        </p:txBody>
      </p:sp>
      <p:pic>
        <p:nvPicPr>
          <p:cNvPr id="6146" name="Picture 2" descr="C:\Users\NEO\Desktop\Картинки для ДОУ\maslenitsa-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5144"/>
            <a:ext cx="40324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78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Продукты проектной деятельности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1640" y="980728"/>
            <a:ext cx="6675512" cy="2304256"/>
          </a:xfrm>
        </p:spPr>
        <p:txBody>
          <a:bodyPr>
            <a:normAutofit/>
          </a:bodyPr>
          <a:lstStyle/>
          <a:p>
            <a:r>
              <a:rPr lang="ru-RU" dirty="0" smtClean="0"/>
              <a:t>Рисунки, поделки</a:t>
            </a:r>
          </a:p>
          <a:p>
            <a:r>
              <a:rPr lang="ru-RU" dirty="0" smtClean="0"/>
              <a:t>Праздник «Широкая Масленица»</a:t>
            </a:r>
          </a:p>
          <a:p>
            <a:r>
              <a:rPr lang="ru-RU" dirty="0" smtClean="0"/>
              <a:t>Презентация проекта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71223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90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Реализация проекта.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I </a:t>
            </a:r>
            <a:r>
              <a:rPr lang="ru-RU" b="1" dirty="0"/>
              <a:t>этап – </a:t>
            </a:r>
            <a:r>
              <a:rPr lang="ru-RU" b="1" dirty="0" smtClean="0"/>
              <a:t>подготовительный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2996952"/>
            <a:ext cx="7992888" cy="35569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-  Изучение </a:t>
            </a:r>
            <a:r>
              <a:rPr lang="ru-RU" dirty="0"/>
              <a:t>методической литературы, </a:t>
            </a:r>
            <a:r>
              <a:rPr lang="ru-RU" dirty="0" smtClean="0"/>
              <a:t>Интернет-ресурсов;</a:t>
            </a:r>
          </a:p>
          <a:p>
            <a:pPr marL="0" indent="0" algn="just">
              <a:buNone/>
            </a:pPr>
            <a:r>
              <a:rPr lang="ru-RU" dirty="0" smtClean="0"/>
              <a:t>-   постановка </a:t>
            </a:r>
            <a:r>
              <a:rPr lang="ru-RU" dirty="0"/>
              <a:t>цели, </a:t>
            </a:r>
            <a:r>
              <a:rPr lang="ru-RU" dirty="0" smtClean="0"/>
              <a:t>задач; </a:t>
            </a:r>
          </a:p>
          <a:p>
            <a:pPr marL="0" indent="0" algn="just">
              <a:buNone/>
            </a:pPr>
            <a:r>
              <a:rPr lang="ru-RU" dirty="0" smtClean="0"/>
              <a:t>-   разработка проекта;</a:t>
            </a:r>
          </a:p>
          <a:p>
            <a:pPr marL="0" indent="0" algn="just">
              <a:buFontTx/>
              <a:buChar char="-"/>
            </a:pPr>
            <a:r>
              <a:rPr lang="ru-RU" dirty="0" smtClean="0"/>
              <a:t>    выбор </a:t>
            </a:r>
            <a:r>
              <a:rPr lang="ru-RU" dirty="0"/>
              <a:t>форм и методов работы с </a:t>
            </a:r>
            <a:r>
              <a:rPr lang="ru-RU" dirty="0" smtClean="0"/>
              <a:t>детьми; </a:t>
            </a:r>
          </a:p>
          <a:p>
            <a:pPr marL="0" indent="0" algn="just">
              <a:buNone/>
            </a:pPr>
            <a:r>
              <a:rPr lang="ru-RU" dirty="0" smtClean="0"/>
              <a:t>-    определение </a:t>
            </a:r>
            <a:r>
              <a:rPr lang="ru-RU" dirty="0"/>
              <a:t>содержания </a:t>
            </a:r>
            <a:r>
              <a:rPr lang="ru-RU" dirty="0" smtClean="0"/>
              <a:t>работы; </a:t>
            </a:r>
          </a:p>
          <a:p>
            <a:pPr marL="0" indent="0" algn="just">
              <a:buFontTx/>
              <a:buChar char="-"/>
            </a:pPr>
            <a:r>
              <a:rPr lang="ru-RU" dirty="0" smtClean="0"/>
              <a:t>    изучение </a:t>
            </a:r>
            <a:r>
              <a:rPr lang="ru-RU" dirty="0"/>
              <a:t>условии для проведения </a:t>
            </a:r>
            <a:r>
              <a:rPr lang="ru-RU" dirty="0" smtClean="0"/>
              <a:t>проекта; </a:t>
            </a:r>
          </a:p>
          <a:p>
            <a:pPr marL="0" indent="0" algn="just">
              <a:buNone/>
            </a:pPr>
            <a:r>
              <a:rPr lang="ru-RU" dirty="0" smtClean="0"/>
              <a:t>- определение </a:t>
            </a:r>
            <a:r>
              <a:rPr lang="ru-RU" dirty="0"/>
              <a:t>и формулировка ожидаемых результатов.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259228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497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I</a:t>
            </a:r>
            <a:r>
              <a:rPr lang="en-US" sz="4000" b="1" dirty="0" smtClean="0"/>
              <a:t>I</a:t>
            </a:r>
            <a:r>
              <a:rPr lang="ru-RU" sz="4000" b="1" dirty="0" smtClean="0"/>
              <a:t> этап – практический </a:t>
            </a:r>
            <a:endParaRPr lang="ru-RU" sz="31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dirty="0" smtClean="0"/>
              <a:t>     </a:t>
            </a:r>
            <a:r>
              <a:rPr lang="ru-RU" sz="3600" b="1" dirty="0" smtClean="0"/>
              <a:t>1 день. Понедельник. «Встреча»</a:t>
            </a:r>
          </a:p>
          <a:p>
            <a:pPr marL="742950" indent="-742950">
              <a:buAutoNum type="arabicPeriod"/>
            </a:pPr>
            <a:r>
              <a:rPr lang="ru-RU" sz="3600" dirty="0" smtClean="0"/>
              <a:t>Беседа «Праздник Масленица»</a:t>
            </a:r>
          </a:p>
          <a:p>
            <a:pPr marL="742950" indent="-742950">
              <a:buAutoNum type="arabicPeriod"/>
            </a:pPr>
            <a:r>
              <a:rPr lang="ru-RU" sz="3600" dirty="0" smtClean="0"/>
              <a:t>Презентация «Масленица»</a:t>
            </a:r>
          </a:p>
          <a:p>
            <a:pPr marL="514350" indent="-514350">
              <a:buAutoNum type="arabicPeriod"/>
            </a:pPr>
            <a:r>
              <a:rPr lang="ru-RU" dirty="0" smtClean="0"/>
              <a:t>Беседа « Первый день «Встреча»»</a:t>
            </a:r>
          </a:p>
          <a:p>
            <a:pPr marL="514350" indent="-514350">
              <a:buAutoNum type="arabicPeriod"/>
            </a:pPr>
            <a:r>
              <a:rPr lang="ru-RU" dirty="0" smtClean="0"/>
              <a:t>Пальчиковая игра «Печем блины»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Речевая игра «</a:t>
            </a:r>
            <a:r>
              <a:rPr lang="ru-RU" dirty="0" err="1" smtClean="0"/>
              <a:t>Ням</a:t>
            </a:r>
            <a:r>
              <a:rPr lang="ru-RU" dirty="0" smtClean="0"/>
              <a:t> – </a:t>
            </a:r>
            <a:r>
              <a:rPr lang="ru-RU" dirty="0" err="1" smtClean="0"/>
              <a:t>ням</a:t>
            </a:r>
            <a:r>
              <a:rPr lang="ru-RU" dirty="0" smtClean="0"/>
              <a:t>»</a:t>
            </a:r>
          </a:p>
          <a:p>
            <a:pPr marL="514350" indent="-514350">
              <a:buAutoNum type="arabicPeriod"/>
            </a:pPr>
            <a:r>
              <a:rPr lang="ru-RU" dirty="0" smtClean="0"/>
              <a:t>Рисование «Блины»</a:t>
            </a:r>
          </a:p>
          <a:p>
            <a:pPr marL="514350" indent="-514350">
              <a:buAutoNum type="arabicPeriod"/>
            </a:pPr>
            <a:r>
              <a:rPr lang="ru-RU" dirty="0" smtClean="0"/>
              <a:t>Художественное конструирование «Кукла Масленица</a:t>
            </a:r>
            <a:r>
              <a:rPr lang="ru-RU" dirty="0" smtClean="0"/>
              <a:t>»</a:t>
            </a:r>
          </a:p>
          <a:p>
            <a:pPr marL="514350" indent="-514350">
              <a:buAutoNum type="arabicPeriod"/>
            </a:pPr>
            <a:r>
              <a:rPr lang="ru-RU" dirty="0" smtClean="0"/>
              <a:t>Знакомство с русскими народными играми на физкультуре.</a:t>
            </a:r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854</Words>
  <Application>Microsoft Office PowerPoint</Application>
  <PresentationFormat>Экран (4:3)</PresentationFormat>
  <Paragraphs>119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автономное дошкольное образовательное учреждение   детский сад №51 </vt:lpstr>
      <vt:lpstr>ПАСПОРТ ПРОЕКТА</vt:lpstr>
      <vt:lpstr>Актуальность </vt:lpstr>
      <vt:lpstr>Проблема </vt:lpstr>
      <vt:lpstr>Цель: формировать у детей представление о русском народном празднике Масленице. </vt:lpstr>
      <vt:lpstr>Ожидаемые результаты</vt:lpstr>
      <vt:lpstr>Продукты проектной деятельности </vt:lpstr>
      <vt:lpstr>Реализация проекта. I этап – подготовительный</vt:lpstr>
      <vt:lpstr>II этап – практический </vt:lpstr>
      <vt:lpstr>Беседа «Праздник Масленица» Рисование «Блины» «Кукла Масленица»</vt:lpstr>
      <vt:lpstr>Русские народные игры на занятии по физкультуре</vt:lpstr>
      <vt:lpstr>2 день. «Заигрыш»</vt:lpstr>
      <vt:lpstr>Русские народные игры на прогулке</vt:lpstr>
      <vt:lpstr>Дидактические игры</vt:lpstr>
      <vt:lpstr>Оформление фотозоны</vt:lpstr>
      <vt:lpstr>3 день. «Лакомка»</vt:lpstr>
      <vt:lpstr>Рисование «Самовар» в технике хохломской росписи</vt:lpstr>
      <vt:lpstr>Раскраски на тему «Масленица»</vt:lpstr>
      <vt:lpstr>4 день. «Разгуляй»</vt:lpstr>
      <vt:lpstr>Шапка скомороха Лепка «Блины»</vt:lpstr>
      <vt:lpstr>5 день.</vt:lpstr>
      <vt:lpstr>Развлечение «Широкая Масленица»</vt:lpstr>
      <vt:lpstr>Фотосессия</vt:lpstr>
      <vt:lpstr>Челлендж  «Парад блинов»</vt:lpstr>
      <vt:lpstr>III этап – заключительный </vt:lpstr>
      <vt:lpstr>        Оценка результатов 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«Широкая Масленица!»</dc:title>
  <dc:creator>Александра</dc:creator>
  <cp:lastModifiedBy>Дмитрий</cp:lastModifiedBy>
  <cp:revision>229</cp:revision>
  <dcterms:created xsi:type="dcterms:W3CDTF">2018-02-26T06:45:22Z</dcterms:created>
  <dcterms:modified xsi:type="dcterms:W3CDTF">2024-03-21T07:08:49Z</dcterms:modified>
</cp:coreProperties>
</file>