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83" r:id="rId5"/>
    <p:sldId id="261" r:id="rId6"/>
    <p:sldId id="284" r:id="rId7"/>
    <p:sldId id="285" r:id="rId8"/>
    <p:sldId id="286" r:id="rId9"/>
    <p:sldId id="296" r:id="rId10"/>
    <p:sldId id="290" r:id="rId11"/>
    <p:sldId id="298" r:id="rId12"/>
    <p:sldId id="288" r:id="rId13"/>
    <p:sldId id="289" r:id="rId14"/>
    <p:sldId id="291" r:id="rId15"/>
    <p:sldId id="292" r:id="rId16"/>
    <p:sldId id="293" r:id="rId17"/>
    <p:sldId id="299" r:id="rId18"/>
    <p:sldId id="287" r:id="rId19"/>
    <p:sldId id="294" r:id="rId20"/>
    <p:sldId id="297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 autoAdjust="0"/>
    <p:restoredTop sz="93711" autoAdjust="0"/>
  </p:normalViewPr>
  <p:slideViewPr>
    <p:cSldViewPr>
      <p:cViewPr varScale="1">
        <p:scale>
          <a:sx n="110" d="100"/>
          <a:sy n="110" d="100"/>
        </p:scale>
        <p:origin x="-164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FAC69-5D90-478E-A053-26EDDB5EB96C}" type="datetimeFigureOut">
              <a:rPr lang="ru-RU"/>
              <a:pPr>
                <a:defRPr/>
              </a:pPr>
              <a:t>24.03.2022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3545C-DF52-4835-8A73-72B3D8D49C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FDED3-7499-433D-9854-3C0515BD6856}" type="datetimeFigureOut">
              <a:rPr lang="ru-RU"/>
              <a:pPr>
                <a:defRPr/>
              </a:pPr>
              <a:t>24.03.2022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9083F-DDD0-4D69-AE42-7E6672BBB9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B4FD1-40C2-43C6-9774-26719D445A58}" type="datetimeFigureOut">
              <a:rPr lang="ru-RU"/>
              <a:pPr>
                <a:defRPr/>
              </a:pPr>
              <a:t>24.03.2022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5BAF0-7DBF-460D-A088-6EA0915559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74B8A-6175-4A39-8662-7E8BEDD73D6A}" type="datetimeFigureOut">
              <a:rPr lang="ru-RU"/>
              <a:pPr>
                <a:defRPr/>
              </a:pPr>
              <a:t>24.03.2022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7A876-D848-4C77-900B-9507319990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D8769-6B5A-4293-9AC7-B1BFAD5A5DD2}" type="datetimeFigureOut">
              <a:rPr lang="ru-RU"/>
              <a:pPr>
                <a:defRPr/>
              </a:pPr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F10B2-154B-4DB0-8064-5B20CD0A10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C4CD3-AC6E-4043-B892-4E2ADCCD97B4}" type="datetimeFigureOut">
              <a:rPr lang="ru-RU"/>
              <a:pPr>
                <a:defRPr/>
              </a:pPr>
              <a:t>24.03.2022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89B0C-8C45-45CF-9A05-A19F210758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34D34-4F37-4EA0-90A7-BE5D630B7196}" type="datetimeFigureOut">
              <a:rPr lang="ru-RU"/>
              <a:pPr>
                <a:defRPr/>
              </a:pPr>
              <a:t>24.03.2022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005D6-8B71-450E-A962-4FDE6DEF3B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4EE16-F6FB-4E75-9A5D-3586BDB497C6}" type="datetimeFigureOut">
              <a:rPr lang="ru-RU"/>
              <a:pPr>
                <a:defRPr/>
              </a:pPr>
              <a:t>24.03.2022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BECFD-5795-40D3-868E-3276F0AF9B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6D5BA-2BB7-4BCE-9525-5A3ED9C498B9}" type="datetimeFigureOut">
              <a:rPr lang="ru-RU"/>
              <a:pPr>
                <a:defRPr/>
              </a:pPr>
              <a:t>24.03.2022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7ADD3-753D-4BD3-B6FE-FAA55A27DB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313FA-CF79-424C-A642-0D120CA94FC0}" type="datetimeFigureOut">
              <a:rPr lang="ru-RU"/>
              <a:pPr>
                <a:defRPr/>
              </a:pPr>
              <a:t>24.03.2022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67DA5-D6C6-4DD4-BBB8-F8C46092DA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376F-655A-41D4-A0BC-A6749A0F9CD4}" type="datetimeFigureOut">
              <a:rPr lang="ru-RU"/>
              <a:pPr>
                <a:defRPr/>
              </a:pPr>
              <a:t>24.03.2022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47DB9-9B70-4678-AD90-05EA8531D7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D101A8-0471-49D5-91BB-384C43CFA8DE}" type="datetimeFigureOut">
              <a:rPr lang="ru-RU"/>
              <a:pPr>
                <a:defRPr/>
              </a:pPr>
              <a:t>24.03.2022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87B23FB-F186-4EDA-B00C-31C62C54F6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5" r:id="rId1"/>
    <p:sldLayoutId id="2147483694" r:id="rId2"/>
    <p:sldLayoutId id="2147483696" r:id="rId3"/>
    <p:sldLayoutId id="2147483693" r:id="rId4"/>
    <p:sldLayoutId id="2147483692" r:id="rId5"/>
    <p:sldLayoutId id="2147483691" r:id="rId6"/>
    <p:sldLayoutId id="2147483690" r:id="rId7"/>
    <p:sldLayoutId id="2147483689" r:id="rId8"/>
    <p:sldLayoutId id="2147483688" r:id="rId9"/>
    <p:sldLayoutId id="2147483687" r:id="rId10"/>
    <p:sldLayoutId id="21474836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0059CE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3728" y="4149080"/>
            <a:ext cx="6192688" cy="2520578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</a:pPr>
            <a:r>
              <a:rPr lang="ru-RU" sz="1200" dirty="0" smtClean="0">
                <a:solidFill>
                  <a:srgbClr val="FFFFFF"/>
                </a:solidFill>
              </a:rPr>
              <a:t>   </a:t>
            </a:r>
            <a:r>
              <a:rPr lang="ru-RU" sz="1800" dirty="0" smtClean="0">
                <a:solidFill>
                  <a:srgbClr val="FFFFFF"/>
                </a:solidFill>
              </a:rPr>
              <a:t>Воспитатели:</a:t>
            </a:r>
          </a:p>
          <a:p>
            <a:pPr algn="r" eaLnBrk="1" hangingPunct="1">
              <a:lnSpc>
                <a:spcPct val="80000"/>
              </a:lnSpc>
            </a:pPr>
            <a:r>
              <a:rPr lang="ru-RU" sz="1800" dirty="0" smtClean="0">
                <a:solidFill>
                  <a:srgbClr val="FFFFFF"/>
                </a:solidFill>
              </a:rPr>
              <a:t>Жданова Н.В.</a:t>
            </a:r>
          </a:p>
          <a:p>
            <a:pPr algn="r" eaLnBrk="1" hangingPunct="1">
              <a:lnSpc>
                <a:spcPct val="80000"/>
              </a:lnSpc>
            </a:pPr>
            <a:r>
              <a:rPr lang="ru-RU" sz="1800" dirty="0" smtClean="0">
                <a:solidFill>
                  <a:srgbClr val="FFFFFF"/>
                </a:solidFill>
              </a:rPr>
              <a:t>Гончарова А.Н.</a:t>
            </a:r>
          </a:p>
          <a:p>
            <a:pPr eaLnBrk="1" hangingPunct="1">
              <a:lnSpc>
                <a:spcPct val="80000"/>
              </a:lnSpc>
            </a:pPr>
            <a:endParaRPr lang="ru-RU" sz="1200" dirty="0" smtClean="0">
              <a:solidFill>
                <a:srgbClr val="FFFFFF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ru-RU" sz="1200" dirty="0">
              <a:solidFill>
                <a:srgbClr val="FFFFFF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ru-RU" sz="1200" dirty="0" smtClean="0">
              <a:solidFill>
                <a:srgbClr val="FFFFFF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ru-RU" sz="1200" dirty="0">
              <a:solidFill>
                <a:srgbClr val="FFFFFF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ru-RU" sz="1200" dirty="0" smtClean="0">
              <a:solidFill>
                <a:srgbClr val="FFFFFF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ru-RU" sz="1200" dirty="0" smtClean="0">
              <a:solidFill>
                <a:srgbClr val="FFFFFF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1600" dirty="0" smtClean="0">
                <a:solidFill>
                  <a:srgbClr val="FFFFFF"/>
                </a:solidFill>
              </a:rPr>
              <a:t>г. Улан-Удэ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>
                <a:solidFill>
                  <a:srgbClr val="FFFFFF"/>
                </a:solidFill>
              </a:rPr>
              <a:t>2022 г</a:t>
            </a:r>
          </a:p>
          <a:p>
            <a:pPr eaLnBrk="1" hangingPunct="1">
              <a:lnSpc>
                <a:spcPct val="80000"/>
              </a:lnSpc>
            </a:pPr>
            <a:endParaRPr lang="ru-RU" sz="1600" dirty="0" smtClean="0">
              <a:solidFill>
                <a:srgbClr val="FFFFFF"/>
              </a:solidFill>
            </a:endParaRPr>
          </a:p>
          <a:p>
            <a:pPr algn="r" eaLnBrk="1" hangingPunct="1">
              <a:lnSpc>
                <a:spcPct val="80000"/>
              </a:lnSpc>
            </a:pPr>
            <a:endParaRPr lang="ru-RU" sz="1200" dirty="0" smtClean="0">
              <a:solidFill>
                <a:srgbClr val="FFFFFF"/>
              </a:solidFill>
            </a:endParaRPr>
          </a:p>
          <a:p>
            <a:pPr algn="r" eaLnBrk="1" hangingPunct="1">
              <a:lnSpc>
                <a:spcPct val="80000"/>
              </a:lnSpc>
            </a:pPr>
            <a:endParaRPr lang="ru-RU" sz="1000" dirty="0" smtClean="0"/>
          </a:p>
        </p:txBody>
      </p:sp>
      <p:pic>
        <p:nvPicPr>
          <p:cNvPr id="13314" name="Рисунок 3" descr="95067090_5111852_0_3e327_ba5f303a_L.pn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9300" y="2650853"/>
            <a:ext cx="3276600" cy="3946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899592" y="188640"/>
            <a:ext cx="7272338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dirty="0" smtClean="0">
                <a:solidFill>
                  <a:srgbClr val="FFFFFF"/>
                </a:solidFill>
                <a:latin typeface="Times New Roman" pitchFamily="18" charset="0"/>
              </a:rPr>
              <a:t>МАДОУ детский сад №51</a:t>
            </a:r>
          </a:p>
          <a:p>
            <a:pPr algn="ctr">
              <a:spcBef>
                <a:spcPct val="50000"/>
              </a:spcBef>
            </a:pPr>
            <a:endParaRPr lang="ru-RU" sz="2800" dirty="0" smtClean="0">
              <a:solidFill>
                <a:srgbClr val="FFFFFF"/>
              </a:solidFill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ru-RU" sz="2800" b="1" dirty="0" smtClean="0">
                <a:solidFill>
                  <a:srgbClr val="FFFFFF"/>
                </a:solidFill>
                <a:latin typeface="Times New Roman" pitchFamily="18" charset="0"/>
              </a:rPr>
              <a:t>Проект во </a:t>
            </a:r>
            <a:r>
              <a:rPr lang="ru-RU" sz="2800" b="1" dirty="0">
                <a:solidFill>
                  <a:srgbClr val="FFFFFF"/>
                </a:solidFill>
                <a:latin typeface="Times New Roman" pitchFamily="18" charset="0"/>
              </a:rPr>
              <a:t>второй младшей группе </a:t>
            </a:r>
          </a:p>
          <a:p>
            <a:pPr algn="ctr">
              <a:spcBef>
                <a:spcPct val="50000"/>
              </a:spcBef>
            </a:pPr>
            <a:r>
              <a:rPr lang="ru-RU" sz="2800" b="1" dirty="0">
                <a:solidFill>
                  <a:srgbClr val="FFFFFF"/>
                </a:solidFill>
                <a:latin typeface="Times New Roman" pitchFamily="18" charset="0"/>
              </a:rPr>
              <a:t>« Наш друг – Снеговик»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868958"/>
          </a:xfrm>
        </p:spPr>
        <p:txBody>
          <a:bodyPr/>
          <a:lstStyle/>
          <a:p>
            <a:r>
              <a:rPr lang="ru-RU" dirty="0" smtClean="0">
                <a:solidFill>
                  <a:srgbClr val="FFFFFF"/>
                </a:solidFill>
              </a:rPr>
              <a:t>Подарок для Снеговика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9592" y="1001054"/>
            <a:ext cx="3174158" cy="317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2"/>
          <a:stretch/>
        </p:blipFill>
        <p:spPr bwMode="auto">
          <a:xfrm>
            <a:off x="1272059" y="4303540"/>
            <a:ext cx="6275040" cy="242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52736"/>
            <a:ext cx="3070795" cy="3070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660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8034530" cy="5327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1296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FF"/>
                </a:solidFill>
              </a:rPr>
              <a:t>Игры со снегом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5536" y="1556793"/>
            <a:ext cx="4082454" cy="4082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00808"/>
            <a:ext cx="3938438" cy="393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6894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FF"/>
                </a:solidFill>
              </a:rPr>
              <a:t>На прогулке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3568" y="1888975"/>
            <a:ext cx="3888432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16832"/>
            <a:ext cx="3866430" cy="3866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7863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FF"/>
                </a:solidFill>
              </a:rPr>
              <a:t>Танцуем со снеговиком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614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32040" y="2708920"/>
            <a:ext cx="3556992" cy="35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04864"/>
            <a:ext cx="3414713" cy="340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289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FFFFFF"/>
                </a:solidFill>
              </a:rPr>
              <a:t>Пластилинография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3528" y="1556793"/>
            <a:ext cx="410445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28800"/>
            <a:ext cx="4010446" cy="4010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9385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Художественное конструирование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3528" y="1628801"/>
            <a:ext cx="4248472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28800"/>
            <a:ext cx="4248472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71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274638"/>
            <a:ext cx="4834880" cy="157018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Оформление фотозоны к конкурсу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2" b="4379"/>
          <a:stretch/>
        </p:blipFill>
        <p:spPr bwMode="auto">
          <a:xfrm>
            <a:off x="323528" y="299529"/>
            <a:ext cx="3096344" cy="3194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659109"/>
            <a:ext cx="2919264" cy="291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924944"/>
            <a:ext cx="3651250" cy="364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8192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FF"/>
                </a:solidFill>
              </a:rPr>
              <a:t>Выставка снеговиков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17737" y="1600200"/>
            <a:ext cx="4708525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1510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792" y="19108"/>
            <a:ext cx="8229600" cy="81760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FFFF"/>
                </a:solidFill>
              </a:rPr>
              <a:t>Открытое занятие «Поможем Снеговику»</a:t>
            </a:r>
            <a:endParaRPr lang="ru-RU" sz="2800" dirty="0">
              <a:solidFill>
                <a:srgbClr val="FFFFFF"/>
              </a:solidFill>
            </a:endParaRP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6" b="17833"/>
          <a:stretch/>
        </p:blipFill>
        <p:spPr bwMode="auto">
          <a:xfrm>
            <a:off x="5940152" y="3767245"/>
            <a:ext cx="2173165" cy="288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1" t="3571" r="941" b="37599"/>
          <a:stretch/>
        </p:blipFill>
        <p:spPr bwMode="auto">
          <a:xfrm>
            <a:off x="3203848" y="3789262"/>
            <a:ext cx="2170113" cy="276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2170113" cy="470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362" y="980728"/>
            <a:ext cx="5482629" cy="2657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2878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Содержимое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832053"/>
          </a:xfrm>
        </p:spPr>
        <p:txBody>
          <a:bodyPr/>
          <a:lstStyle/>
          <a:p>
            <a:pPr marL="136525" indent="0" eaLnBrk="1" hangingPunct="1">
              <a:buNone/>
            </a:pPr>
            <a:r>
              <a:rPr lang="ru-RU" b="1" dirty="0" smtClean="0">
                <a:solidFill>
                  <a:srgbClr val="FFFFFF"/>
                </a:solidFill>
              </a:rPr>
              <a:t>Тип проекта: </a:t>
            </a:r>
            <a:r>
              <a:rPr lang="ru-RU" dirty="0" smtClean="0">
                <a:solidFill>
                  <a:srgbClr val="FFFFFF"/>
                </a:solidFill>
              </a:rPr>
              <a:t>познавательно-исследовательский, творческий. </a:t>
            </a:r>
          </a:p>
          <a:p>
            <a:pPr marL="136525" indent="0" eaLnBrk="1" hangingPunct="1">
              <a:buNone/>
            </a:pPr>
            <a:r>
              <a:rPr lang="ru-RU" b="1" dirty="0" smtClean="0">
                <a:solidFill>
                  <a:srgbClr val="FFFFFF"/>
                </a:solidFill>
              </a:rPr>
              <a:t>Вид проекта: </a:t>
            </a:r>
            <a:r>
              <a:rPr lang="ru-RU" dirty="0" smtClean="0">
                <a:solidFill>
                  <a:srgbClr val="FFFFFF"/>
                </a:solidFill>
              </a:rPr>
              <a:t>групповой.</a:t>
            </a:r>
          </a:p>
          <a:p>
            <a:pPr marL="136525" indent="0" eaLnBrk="1" hangingPunct="1">
              <a:buNone/>
            </a:pPr>
            <a:r>
              <a:rPr lang="ru-RU" b="1" dirty="0" smtClean="0">
                <a:solidFill>
                  <a:srgbClr val="FFFFFF"/>
                </a:solidFill>
              </a:rPr>
              <a:t>Продолжительность проекта: </a:t>
            </a:r>
            <a:r>
              <a:rPr lang="ru-RU" dirty="0" smtClean="0">
                <a:solidFill>
                  <a:srgbClr val="FFFFFF"/>
                </a:solidFill>
              </a:rPr>
              <a:t>краткосрочный (</a:t>
            </a:r>
            <a:r>
              <a:rPr lang="ru-RU" dirty="0" smtClean="0">
                <a:solidFill>
                  <a:srgbClr val="FFFFFF"/>
                </a:solidFill>
                <a:latin typeface="Arial" charset="0"/>
              </a:rPr>
              <a:t>1</a:t>
            </a:r>
            <a:r>
              <a:rPr lang="ru-RU" dirty="0" smtClean="0">
                <a:solidFill>
                  <a:srgbClr val="FFFFFF"/>
                </a:solidFill>
              </a:rPr>
              <a:t> месяц).</a:t>
            </a:r>
          </a:p>
          <a:p>
            <a:pPr marL="136525" indent="0" eaLnBrk="1" hangingPunct="1">
              <a:buNone/>
            </a:pPr>
            <a:r>
              <a:rPr lang="ru-RU" b="1" dirty="0" smtClean="0">
                <a:solidFill>
                  <a:srgbClr val="FFFFFF"/>
                </a:solidFill>
              </a:rPr>
              <a:t>Участники проекта</a:t>
            </a:r>
            <a:r>
              <a:rPr lang="ru-RU" dirty="0" smtClean="0">
                <a:solidFill>
                  <a:srgbClr val="FFFFFF"/>
                </a:solidFill>
              </a:rPr>
              <a:t>: дети </a:t>
            </a:r>
            <a:r>
              <a:rPr lang="en-US" dirty="0" smtClean="0">
                <a:solidFill>
                  <a:srgbClr val="FFFFFF"/>
                </a:solidFill>
              </a:rPr>
              <a:t>II</a:t>
            </a:r>
            <a:r>
              <a:rPr lang="ru-RU" dirty="0" smtClean="0">
                <a:solidFill>
                  <a:srgbClr val="FFFFFF"/>
                </a:solidFill>
              </a:rPr>
              <a:t> младшей группы </a:t>
            </a:r>
          </a:p>
          <a:p>
            <a:pPr marL="136525" indent="0" eaLnBrk="1" hangingPunct="1">
              <a:buNone/>
            </a:pPr>
            <a:r>
              <a:rPr lang="ru-RU" dirty="0" smtClean="0">
                <a:solidFill>
                  <a:srgbClr val="FFFFFF"/>
                </a:solidFill>
              </a:rPr>
              <a:t>(3 – 4 года), родители, воспитатели, музыкальный руководитель.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8799" y="-5404"/>
            <a:ext cx="8229600" cy="3168352"/>
          </a:xfrm>
        </p:spPr>
        <p:txBody>
          <a:bodyPr>
            <a:noAutofit/>
          </a:bodyPr>
          <a:lstStyle/>
          <a:p>
            <a:r>
              <a:rPr lang="ru-RU" sz="6600" dirty="0" smtClean="0">
                <a:solidFill>
                  <a:srgbClr val="FFFFFF"/>
                </a:solidFill>
                <a:latin typeface="+mn-lt"/>
              </a:rPr>
              <a:t>Спасибо </a:t>
            </a:r>
            <a:br>
              <a:rPr lang="ru-RU" sz="6600" dirty="0" smtClean="0">
                <a:solidFill>
                  <a:srgbClr val="FFFFFF"/>
                </a:solidFill>
                <a:latin typeface="+mn-lt"/>
              </a:rPr>
            </a:br>
            <a:r>
              <a:rPr lang="ru-RU" sz="6600" dirty="0" smtClean="0">
                <a:solidFill>
                  <a:srgbClr val="FFFFFF"/>
                </a:solidFill>
                <a:latin typeface="+mn-lt"/>
              </a:rPr>
              <a:t>за внимание</a:t>
            </a:r>
            <a:endParaRPr lang="ru-RU" sz="6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356992"/>
            <a:ext cx="3511550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2261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04061"/>
          </a:xfrm>
        </p:spPr>
        <p:txBody>
          <a:bodyPr/>
          <a:lstStyle/>
          <a:p>
            <a:pPr marL="136525" indent="0"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FFFFFF"/>
                </a:solidFill>
              </a:rPr>
              <a:t>Цель проекта: </a:t>
            </a:r>
            <a:r>
              <a:rPr lang="ru-RU" sz="2400" dirty="0">
                <a:solidFill>
                  <a:srgbClr val="FFFFFF"/>
                </a:solidFill>
              </a:rPr>
              <a:t>создание условий для развития познавательных, исследовательских и творческих способностей детей в процессе проектной деятельности.</a:t>
            </a:r>
          </a:p>
          <a:p>
            <a:pPr algn="ctr" eaLnBrk="1" hangingPunct="1">
              <a:lnSpc>
                <a:spcPct val="80000"/>
              </a:lnSpc>
            </a:pPr>
            <a:endParaRPr lang="ru-RU" sz="2000" dirty="0" smtClean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ru-RU" sz="2400" b="1" dirty="0" smtClean="0">
                <a:solidFill>
                  <a:srgbClr val="FFFFFF"/>
                </a:solidFill>
              </a:rPr>
              <a:t>Актуальность проекта.</a:t>
            </a:r>
          </a:p>
          <a:p>
            <a:pPr algn="ctr" eaLnBrk="1" hangingPunct="1">
              <a:lnSpc>
                <a:spcPct val="80000"/>
              </a:lnSpc>
            </a:pPr>
            <a:endParaRPr lang="ru-RU" sz="2000" dirty="0" smtClean="0">
              <a:solidFill>
                <a:srgbClr val="FFFFFF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solidFill>
                  <a:srgbClr val="FFFFFF"/>
                </a:solidFill>
              </a:rPr>
              <a:t>С самого рождения ребёнок является первооткрывателем, исследователем того мира, который его окружает. Для него всё впервые: солнце и дождь, снег и град. Актуальность данного проекта в том, что он позволяет в условиях </a:t>
            </a:r>
            <a:r>
              <a:rPr lang="ru-RU" sz="2000" dirty="0" err="1" smtClean="0">
                <a:solidFill>
                  <a:srgbClr val="FFFFFF"/>
                </a:solidFill>
              </a:rPr>
              <a:t>воспитательно</a:t>
            </a:r>
            <a:r>
              <a:rPr lang="ru-RU" sz="2000" dirty="0" smtClean="0">
                <a:solidFill>
                  <a:srgbClr val="FFFFFF"/>
                </a:solidFill>
              </a:rPr>
              <a:t> - образовательного процесса в ДОУ расширить, обогатить, систематизировать и творчески применить знания детей о снеговике. Познакомить с элементарными опытами со снегом и водой с целью развития интереса к экспериментированию из природного материала. В 3-4 года ребёнок лучше воспринимает полученную информацию, если задействованы все органы чувств, если он сможет не только увидеть, но и потрогать, понюхать, попробовать на вкус, поиграть, сделать что-то своими руками.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solidFill>
                  <a:srgbClr val="FFFFFF"/>
                </a:solidFill>
              </a:rPr>
              <a:t>Дети с интересом собирают камни, ракушки, играют с песком, водой, снегом. Предметы и явления неживой природы входят в их жизнедеятельность, являются объектами наблюдения и игры. </a:t>
            </a:r>
          </a:p>
          <a:p>
            <a:pPr eaLnBrk="1" hangingPunct="1">
              <a:lnSpc>
                <a:spcPct val="80000"/>
              </a:lnSpc>
            </a:pPr>
            <a:endParaRPr lang="ru-RU" sz="2000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012974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FFFF"/>
                </a:solidFill>
              </a:rPr>
              <a:t>Задачи</a:t>
            </a:r>
            <a:r>
              <a:rPr lang="ru-RU" dirty="0" smtClean="0">
                <a:solidFill>
                  <a:srgbClr val="FFFFFF"/>
                </a:solidFill>
              </a:rPr>
              <a:t>: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708525"/>
          </a:xfrm>
        </p:spPr>
        <p:txBody>
          <a:bodyPr/>
          <a:lstStyle/>
          <a:p>
            <a:r>
              <a:rPr lang="ru-RU" sz="1800" dirty="0" smtClean="0">
                <a:solidFill>
                  <a:srgbClr val="FFFFFF"/>
                </a:solidFill>
              </a:rPr>
              <a:t>Познакомить </a:t>
            </a:r>
            <a:r>
              <a:rPr lang="ru-RU" sz="1800" dirty="0">
                <a:solidFill>
                  <a:srgbClr val="FFFFFF"/>
                </a:solidFill>
              </a:rPr>
              <a:t>детей с историей образа снеговика.</a:t>
            </a:r>
          </a:p>
          <a:p>
            <a:r>
              <a:rPr lang="ru-RU" sz="1800" dirty="0" smtClean="0">
                <a:solidFill>
                  <a:srgbClr val="FFFFFF"/>
                </a:solidFill>
              </a:rPr>
              <a:t>Способствовать </a:t>
            </a:r>
            <a:r>
              <a:rPr lang="ru-RU" sz="1800" dirty="0">
                <a:solidFill>
                  <a:srgbClr val="FFFFFF"/>
                </a:solidFill>
              </a:rPr>
              <a:t>развитию у детей познавательной активности, воображения, логического мышления, умению замечать изменения в природе, коммуникативных качеств</a:t>
            </a:r>
            <a:r>
              <a:rPr lang="ru-RU" sz="1800" dirty="0" smtClean="0">
                <a:solidFill>
                  <a:srgbClr val="FFFFFF"/>
                </a:solidFill>
              </a:rPr>
              <a:t>.</a:t>
            </a:r>
          </a:p>
          <a:p>
            <a:r>
              <a:rPr lang="ru-RU" sz="1800" dirty="0" smtClean="0">
                <a:solidFill>
                  <a:srgbClr val="FFFFFF"/>
                </a:solidFill>
              </a:rPr>
              <a:t>Продолжать знакомить со свойствами воды. </a:t>
            </a:r>
          </a:p>
          <a:p>
            <a:r>
              <a:rPr lang="ru-RU" sz="1800" dirty="0" smtClean="0">
                <a:solidFill>
                  <a:srgbClr val="FFFFFF"/>
                </a:solidFill>
              </a:rPr>
              <a:t>Учить наблюдать, делать выводы.</a:t>
            </a:r>
          </a:p>
          <a:p>
            <a:r>
              <a:rPr lang="ru-RU" sz="1800" dirty="0" smtClean="0">
                <a:solidFill>
                  <a:srgbClr val="FFFFFF"/>
                </a:solidFill>
              </a:rPr>
              <a:t>Создать условия для экспериментирования.</a:t>
            </a:r>
            <a:endParaRPr lang="ru-RU" sz="1800" dirty="0">
              <a:solidFill>
                <a:srgbClr val="FFFFFF"/>
              </a:solidFill>
            </a:endParaRPr>
          </a:p>
          <a:p>
            <a:r>
              <a:rPr lang="ru-RU" sz="1800" dirty="0">
                <a:solidFill>
                  <a:srgbClr val="FFFFFF"/>
                </a:solidFill>
              </a:rPr>
              <a:t>Обогатить словарный запас детей по данной теме.</a:t>
            </a:r>
          </a:p>
          <a:p>
            <a:r>
              <a:rPr lang="ru-RU" sz="1800" dirty="0" smtClean="0">
                <a:solidFill>
                  <a:srgbClr val="FFFFFF"/>
                </a:solidFill>
              </a:rPr>
              <a:t>Приобщать </a:t>
            </a:r>
            <a:r>
              <a:rPr lang="ru-RU" sz="1800" dirty="0">
                <a:solidFill>
                  <a:srgbClr val="FFFFFF"/>
                </a:solidFill>
              </a:rPr>
              <a:t>родителей к реализации практической деятельности в условиях ДОУ, показать родителям один из вариантов совместной деятельности с ребенком.</a:t>
            </a:r>
          </a:p>
          <a:p>
            <a:r>
              <a:rPr lang="ru-RU" sz="1800" dirty="0" smtClean="0">
                <a:solidFill>
                  <a:srgbClr val="FFFFFF"/>
                </a:solidFill>
              </a:rPr>
              <a:t>Содействовать </a:t>
            </a:r>
            <a:r>
              <a:rPr lang="ru-RU" sz="1800" dirty="0">
                <a:solidFill>
                  <a:srgbClr val="FFFFFF"/>
                </a:solidFill>
              </a:rPr>
              <a:t>укреплению связей ДОУ и семьи, создавать атмосферу общности.</a:t>
            </a:r>
          </a:p>
          <a:p>
            <a:r>
              <a:rPr lang="ru-RU" sz="1800" dirty="0" smtClean="0">
                <a:solidFill>
                  <a:srgbClr val="FFFFFF"/>
                </a:solidFill>
              </a:rPr>
              <a:t>Воспитывать </a:t>
            </a:r>
            <a:r>
              <a:rPr lang="ru-RU" sz="1800" dirty="0">
                <a:solidFill>
                  <a:srgbClr val="FFFFFF"/>
                </a:solidFill>
              </a:rPr>
              <a:t>умение работать в </a:t>
            </a:r>
            <a:r>
              <a:rPr lang="ru-RU" sz="1800" dirty="0" smtClean="0">
                <a:solidFill>
                  <a:srgbClr val="FFFFFF"/>
                </a:solidFill>
              </a:rPr>
              <a:t>коллективе</a:t>
            </a:r>
          </a:p>
          <a:p>
            <a:r>
              <a:rPr lang="ru-RU" sz="1800" dirty="0" smtClean="0">
                <a:solidFill>
                  <a:srgbClr val="FFFFFF"/>
                </a:solidFill>
              </a:rPr>
              <a:t>Воспитывать любознательность, любовь к природе, бережное отношение к своему здоровью.</a:t>
            </a:r>
            <a:endParaRPr lang="ru-RU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382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813"/>
            <a:ext cx="8229600" cy="5903912"/>
          </a:xfrm>
        </p:spPr>
        <p:txBody>
          <a:bodyPr>
            <a:normAutofit/>
          </a:bodyPr>
          <a:lstStyle/>
          <a:p>
            <a:pPr marL="137160" indent="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b="1" dirty="0" smtClean="0">
                <a:solidFill>
                  <a:srgbClr val="FFFFFF"/>
                </a:solidFill>
              </a:rPr>
              <a:t>Ожидаемые результаты:</a:t>
            </a:r>
          </a:p>
          <a:p>
            <a:pPr marL="137160" indent="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endParaRPr lang="ru-RU" dirty="0" smtClean="0">
              <a:solidFill>
                <a:srgbClr val="FFFFFF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b="1" i="1" dirty="0" smtClean="0">
                <a:solidFill>
                  <a:srgbClr val="FFFFFF"/>
                </a:solidFill>
              </a:rPr>
              <a:t> </a:t>
            </a:r>
            <a:r>
              <a:rPr lang="ru-RU" dirty="0">
                <a:solidFill>
                  <a:srgbClr val="FFFFFF"/>
                </a:solidFill>
              </a:rPr>
              <a:t>Развитие у детей коммуникативных </a:t>
            </a:r>
            <a:r>
              <a:rPr lang="ru-RU" dirty="0" smtClean="0">
                <a:solidFill>
                  <a:srgbClr val="FFFFFF"/>
                </a:solidFill>
              </a:rPr>
              <a:t>навыков.</a:t>
            </a:r>
            <a:endParaRPr lang="ru-RU" dirty="0">
              <a:solidFill>
                <a:srgbClr val="FFFFFF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smtClean="0">
                <a:solidFill>
                  <a:srgbClr val="FFFFFF"/>
                </a:solidFill>
              </a:rPr>
              <a:t>Развитие </a:t>
            </a:r>
            <a:r>
              <a:rPr lang="ru-RU" dirty="0">
                <a:solidFill>
                  <a:srgbClr val="FFFFFF"/>
                </a:solidFill>
              </a:rPr>
              <a:t>творческих способностей дошкольников в ходе совместной практической деятельности детей с педагогами и </a:t>
            </a:r>
            <a:r>
              <a:rPr lang="ru-RU" dirty="0" smtClean="0">
                <a:solidFill>
                  <a:srgbClr val="FFFFFF"/>
                </a:solidFill>
              </a:rPr>
              <a:t>родителями.</a:t>
            </a:r>
            <a:endParaRPr lang="ru-RU" dirty="0">
              <a:solidFill>
                <a:srgbClr val="FFFFFF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smtClean="0">
                <a:solidFill>
                  <a:srgbClr val="FFFFFF"/>
                </a:solidFill>
              </a:rPr>
              <a:t>Закрепление </a:t>
            </a:r>
            <a:r>
              <a:rPr lang="ru-RU" dirty="0">
                <a:solidFill>
                  <a:srgbClr val="FFFFFF"/>
                </a:solidFill>
              </a:rPr>
              <a:t>с детьми на практике полученных знаний и умений, расширение </a:t>
            </a:r>
            <a:r>
              <a:rPr lang="ru-RU" dirty="0" smtClean="0">
                <a:solidFill>
                  <a:srgbClr val="FFFFFF"/>
                </a:solidFill>
              </a:rPr>
              <a:t>кругозора.</a:t>
            </a:r>
            <a:endParaRPr lang="ru-RU" dirty="0">
              <a:solidFill>
                <a:srgbClr val="FFFFFF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smtClean="0">
                <a:solidFill>
                  <a:srgbClr val="FFFFFF"/>
                </a:solidFill>
              </a:rPr>
              <a:t>Формирование </a:t>
            </a:r>
            <a:r>
              <a:rPr lang="ru-RU" dirty="0">
                <a:solidFill>
                  <a:srgbClr val="FFFFFF"/>
                </a:solidFill>
              </a:rPr>
              <a:t>у родителей интереса к жизни </a:t>
            </a:r>
            <a:r>
              <a:rPr lang="ru-RU" dirty="0" smtClean="0">
                <a:solidFill>
                  <a:srgbClr val="FFFFFF"/>
                </a:solidFill>
              </a:rPr>
              <a:t>ДОУ.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FFFF"/>
                </a:solidFill>
                <a:effectLst/>
                <a:latin typeface="+mn-lt"/>
              </a:rPr>
              <a:t>Этапы реализации проекта</a:t>
            </a:r>
            <a:endParaRPr lang="ru-RU" sz="3600" dirty="0">
              <a:solidFill>
                <a:srgbClr val="FFFFFF"/>
              </a:solidFill>
              <a:effectLst/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924549"/>
          </a:xfrm>
        </p:spPr>
        <p:txBody>
          <a:bodyPr/>
          <a:lstStyle/>
          <a:p>
            <a:pPr marL="136525" indent="0" algn="ctr">
              <a:buNone/>
            </a:pPr>
            <a:r>
              <a:rPr lang="ru-RU" b="1" dirty="0">
                <a:solidFill>
                  <a:srgbClr val="FFFFFF"/>
                </a:solidFill>
              </a:rPr>
              <a:t>Подготовительный этап</a:t>
            </a:r>
            <a:r>
              <a:rPr lang="ru-RU" b="1" dirty="0" smtClean="0">
                <a:solidFill>
                  <a:srgbClr val="FFFFFF"/>
                </a:solidFill>
              </a:rPr>
              <a:t>.</a:t>
            </a:r>
          </a:p>
          <a:p>
            <a:pPr marL="136525" indent="0" algn="ctr">
              <a:buNone/>
            </a:pPr>
            <a:endParaRPr lang="ru-RU" b="1" dirty="0">
              <a:solidFill>
                <a:srgbClr val="FFFFFF"/>
              </a:solidFill>
            </a:endParaRPr>
          </a:p>
          <a:p>
            <a:r>
              <a:rPr lang="ru-RU" dirty="0">
                <a:solidFill>
                  <a:srgbClr val="FFFFFF"/>
                </a:solidFill>
              </a:rPr>
              <a:t>Беседы с детьми для выявления знаний детей о снеге.</a:t>
            </a:r>
          </a:p>
          <a:p>
            <a:r>
              <a:rPr lang="ru-RU" dirty="0">
                <a:solidFill>
                  <a:srgbClr val="FFFFFF"/>
                </a:solidFill>
              </a:rPr>
              <a:t>Подготовка атрибутов для игр, занятий.</a:t>
            </a:r>
          </a:p>
          <a:p>
            <a:r>
              <a:rPr lang="ru-RU" dirty="0">
                <a:solidFill>
                  <a:srgbClr val="FFFFFF"/>
                </a:solidFill>
              </a:rPr>
              <a:t>Подбор стихотворений, художественной литературы, загадок о зиме, снеге, снеговике.</a:t>
            </a:r>
          </a:p>
          <a:p>
            <a:r>
              <a:rPr lang="ru-RU" dirty="0">
                <a:solidFill>
                  <a:srgbClr val="FFFFFF"/>
                </a:solidFill>
              </a:rPr>
              <a:t>Рассматривание сюжетных картинок по теме «Зима».</a:t>
            </a:r>
          </a:p>
          <a:p>
            <a:r>
              <a:rPr lang="ru-RU" dirty="0">
                <a:solidFill>
                  <a:srgbClr val="FFFFFF"/>
                </a:solidFill>
              </a:rPr>
              <a:t>Слушание песен о зиме, снеговике, снежинках</a:t>
            </a:r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  <a:p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681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FF"/>
                </a:solidFill>
                <a:latin typeface="+mn-lt"/>
              </a:rPr>
              <a:t>Основной этап</a:t>
            </a:r>
            <a:endParaRPr lang="ru-RU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256584"/>
          </a:xfrm>
        </p:spPr>
        <p:txBody>
          <a:bodyPr/>
          <a:lstStyle/>
          <a:p>
            <a:r>
              <a:rPr lang="ru-RU" sz="1400" dirty="0" smtClean="0">
                <a:solidFill>
                  <a:srgbClr val="FFFFFF"/>
                </a:solidFill>
              </a:rPr>
              <a:t>Рисование </a:t>
            </a:r>
            <a:r>
              <a:rPr lang="ru-RU" sz="1400" dirty="0">
                <a:solidFill>
                  <a:srgbClr val="FFFFFF"/>
                </a:solidFill>
              </a:rPr>
              <a:t>на тему «Веселый снеговик</a:t>
            </a:r>
            <a:r>
              <a:rPr lang="ru-RU" sz="1400" dirty="0" smtClean="0">
                <a:solidFill>
                  <a:srgbClr val="FFFFFF"/>
                </a:solidFill>
              </a:rPr>
              <a:t>»</a:t>
            </a:r>
          </a:p>
          <a:p>
            <a:r>
              <a:rPr lang="ru-RU" sz="1400" dirty="0" smtClean="0">
                <a:solidFill>
                  <a:srgbClr val="FFFFFF"/>
                </a:solidFill>
              </a:rPr>
              <a:t>Художественное конструирование «В зимнем лесу появились снеговики», «Бусы для снеговика»</a:t>
            </a:r>
          </a:p>
          <a:p>
            <a:r>
              <a:rPr lang="ru-RU" sz="1400" dirty="0" err="1" smtClean="0">
                <a:solidFill>
                  <a:srgbClr val="FFFFFF"/>
                </a:solidFill>
              </a:rPr>
              <a:t>Пластелинография</a:t>
            </a:r>
            <a:r>
              <a:rPr lang="ru-RU" sz="1400" dirty="0" smtClean="0">
                <a:solidFill>
                  <a:srgbClr val="FFFFFF"/>
                </a:solidFill>
              </a:rPr>
              <a:t> «Веселый снеговик»</a:t>
            </a:r>
          </a:p>
          <a:p>
            <a:r>
              <a:rPr lang="ru-RU" sz="1400" dirty="0" smtClean="0">
                <a:solidFill>
                  <a:srgbClr val="FFFFFF"/>
                </a:solidFill>
              </a:rPr>
              <a:t>Лепка снеговика из </a:t>
            </a:r>
            <a:r>
              <a:rPr lang="ru-RU" sz="1400" dirty="0" err="1" smtClean="0">
                <a:solidFill>
                  <a:srgbClr val="FFFFFF"/>
                </a:solidFill>
              </a:rPr>
              <a:t>пластелина</a:t>
            </a:r>
            <a:r>
              <a:rPr lang="ru-RU" sz="1400" dirty="0" smtClean="0">
                <a:solidFill>
                  <a:srgbClr val="FFFFFF"/>
                </a:solidFill>
              </a:rPr>
              <a:t>.</a:t>
            </a:r>
            <a:endParaRPr lang="ru-RU" sz="1400" dirty="0">
              <a:solidFill>
                <a:srgbClr val="FFFFFF"/>
              </a:solidFill>
            </a:endParaRPr>
          </a:p>
          <a:p>
            <a:r>
              <a:rPr lang="ru-RU" sz="1400" dirty="0" smtClean="0">
                <a:solidFill>
                  <a:srgbClr val="FFFFFF"/>
                </a:solidFill>
              </a:rPr>
              <a:t>Разгадывание </a:t>
            </a:r>
            <a:r>
              <a:rPr lang="ru-RU" sz="1400" dirty="0">
                <a:solidFill>
                  <a:srgbClr val="FFFFFF"/>
                </a:solidFill>
              </a:rPr>
              <a:t>загадок о зиме и снеговике</a:t>
            </a:r>
          </a:p>
          <a:p>
            <a:r>
              <a:rPr lang="ru-RU" sz="1400" dirty="0" smtClean="0">
                <a:solidFill>
                  <a:srgbClr val="FFFFFF"/>
                </a:solidFill>
              </a:rPr>
              <a:t>Подвижные </a:t>
            </a:r>
            <a:r>
              <a:rPr lang="ru-RU" sz="1400" dirty="0">
                <a:solidFill>
                  <a:srgbClr val="FFFFFF"/>
                </a:solidFill>
              </a:rPr>
              <a:t>игры «Два мороза», «Снежинки и ветер», «Заморожу», «Снежки»</a:t>
            </a:r>
          </a:p>
          <a:p>
            <a:r>
              <a:rPr lang="ru-RU" sz="1400" dirty="0" smtClean="0">
                <a:solidFill>
                  <a:srgbClr val="FFFFFF"/>
                </a:solidFill>
              </a:rPr>
              <a:t>Наблюдение </a:t>
            </a:r>
            <a:r>
              <a:rPr lang="ru-RU" sz="1400" dirty="0">
                <a:solidFill>
                  <a:srgbClr val="FFFFFF"/>
                </a:solidFill>
              </a:rPr>
              <a:t>за снегопадом на участке</a:t>
            </a:r>
          </a:p>
          <a:p>
            <a:r>
              <a:rPr lang="ru-RU" sz="1400" dirty="0" smtClean="0">
                <a:solidFill>
                  <a:srgbClr val="FFFFFF"/>
                </a:solidFill>
              </a:rPr>
              <a:t>Опытно </a:t>
            </a:r>
            <a:r>
              <a:rPr lang="ru-RU" sz="1400" dirty="0">
                <a:solidFill>
                  <a:srgbClr val="FFFFFF"/>
                </a:solidFill>
              </a:rPr>
              <a:t>– экспериментальная деятельность «Снег и его свойства</a:t>
            </a:r>
            <a:r>
              <a:rPr lang="ru-RU" sz="1400" dirty="0" smtClean="0">
                <a:solidFill>
                  <a:srgbClr val="FFFFFF"/>
                </a:solidFill>
              </a:rPr>
              <a:t>», «Сосулька и ее свойства».</a:t>
            </a:r>
            <a:endParaRPr lang="ru-RU" sz="1400" dirty="0">
              <a:solidFill>
                <a:srgbClr val="FFFFFF"/>
              </a:solidFill>
            </a:endParaRPr>
          </a:p>
          <a:p>
            <a:r>
              <a:rPr lang="ru-RU" sz="1400" dirty="0" smtClean="0">
                <a:solidFill>
                  <a:srgbClr val="FFFFFF"/>
                </a:solidFill>
              </a:rPr>
              <a:t>Беседы </a:t>
            </a:r>
            <a:r>
              <a:rPr lang="ru-RU" sz="1400" dirty="0">
                <a:solidFill>
                  <a:srgbClr val="FFFFFF"/>
                </a:solidFill>
              </a:rPr>
              <a:t>и обсуждения «Почему Снеговик жить на холоде привык?», «Откуда пришел Снеговик?», «Снеговик – лучший друг Деда Мороза</a:t>
            </a:r>
            <a:r>
              <a:rPr lang="ru-RU" sz="1400" dirty="0" smtClean="0">
                <a:solidFill>
                  <a:srgbClr val="FFFFFF"/>
                </a:solidFill>
              </a:rPr>
              <a:t>».</a:t>
            </a:r>
          </a:p>
          <a:p>
            <a:r>
              <a:rPr lang="ru-RU" sz="1400" dirty="0" smtClean="0">
                <a:solidFill>
                  <a:srgbClr val="FFFFFF"/>
                </a:solidFill>
              </a:rPr>
              <a:t>Разучивание песен «Вот зима белым бело», «Голубые санки»</a:t>
            </a:r>
          </a:p>
          <a:p>
            <a:r>
              <a:rPr lang="ru-RU" sz="1400" dirty="0" smtClean="0">
                <a:solidFill>
                  <a:srgbClr val="FFFFFF"/>
                </a:solidFill>
              </a:rPr>
              <a:t>Танец – игра «Лепим, лепим ком большой»</a:t>
            </a:r>
            <a:endParaRPr lang="ru-RU" sz="1400" dirty="0">
              <a:solidFill>
                <a:srgbClr val="FFFFFF"/>
              </a:solidFill>
            </a:endParaRPr>
          </a:p>
          <a:p>
            <a:r>
              <a:rPr lang="ru-RU" sz="1400" dirty="0" smtClean="0">
                <a:solidFill>
                  <a:srgbClr val="FFFFFF"/>
                </a:solidFill>
              </a:rPr>
              <a:t>Чтение </a:t>
            </a:r>
            <a:r>
              <a:rPr lang="ru-RU" sz="1400" dirty="0">
                <a:solidFill>
                  <a:srgbClr val="FFFFFF"/>
                </a:solidFill>
              </a:rPr>
              <a:t>сказок «</a:t>
            </a:r>
            <a:r>
              <a:rPr lang="ru-RU" sz="1400" dirty="0" err="1">
                <a:solidFill>
                  <a:srgbClr val="FFFFFF"/>
                </a:solidFill>
              </a:rPr>
              <a:t>Снегурушка</a:t>
            </a:r>
            <a:r>
              <a:rPr lang="ru-RU" sz="1400" dirty="0">
                <a:solidFill>
                  <a:srgbClr val="FFFFFF"/>
                </a:solidFill>
              </a:rPr>
              <a:t> и лиса», «Путешествие маленькой снежинки»</a:t>
            </a:r>
          </a:p>
          <a:p>
            <a:r>
              <a:rPr lang="ru-RU" sz="1400" dirty="0" err="1" smtClean="0">
                <a:solidFill>
                  <a:srgbClr val="FFFFFF"/>
                </a:solidFill>
              </a:rPr>
              <a:t>Физминутки</a:t>
            </a:r>
            <a:r>
              <a:rPr lang="ru-RU" sz="1400" dirty="0" smtClean="0">
                <a:solidFill>
                  <a:srgbClr val="FFFFFF"/>
                </a:solidFill>
              </a:rPr>
              <a:t> </a:t>
            </a:r>
            <a:r>
              <a:rPr lang="ru-RU" sz="1400" dirty="0">
                <a:solidFill>
                  <a:srgbClr val="FFFFFF"/>
                </a:solidFill>
              </a:rPr>
              <a:t>«Снеговик», «Зимние забавы», «Снежинки»</a:t>
            </a:r>
          </a:p>
          <a:p>
            <a:r>
              <a:rPr lang="ru-RU" sz="1400" dirty="0" smtClean="0">
                <a:solidFill>
                  <a:srgbClr val="FFFFFF"/>
                </a:solidFill>
              </a:rPr>
              <a:t>Дидактические </a:t>
            </a:r>
            <a:r>
              <a:rPr lang="ru-RU" sz="1400" dirty="0">
                <a:solidFill>
                  <a:srgbClr val="FFFFFF"/>
                </a:solidFill>
              </a:rPr>
              <a:t>игры «Сложи Снеговика из геометрических фигур», «Назови ласково», «Доскажи словечко»</a:t>
            </a:r>
          </a:p>
          <a:p>
            <a:r>
              <a:rPr lang="ru-RU" sz="1400" dirty="0" smtClean="0">
                <a:solidFill>
                  <a:srgbClr val="FFFFFF"/>
                </a:solidFill>
              </a:rPr>
              <a:t>Пальчиковые </a:t>
            </a:r>
            <a:r>
              <a:rPr lang="ru-RU" sz="1400" dirty="0">
                <a:solidFill>
                  <a:srgbClr val="FFFFFF"/>
                </a:solidFill>
              </a:rPr>
              <a:t>игры «Лепим мы снеговика», </a:t>
            </a:r>
            <a:r>
              <a:rPr lang="ru-RU" sz="1400" dirty="0" smtClean="0">
                <a:solidFill>
                  <a:srgbClr val="FFFFFF"/>
                </a:solidFill>
              </a:rPr>
              <a:t>«</a:t>
            </a:r>
            <a:r>
              <a:rPr lang="ru-RU" sz="1400" dirty="0">
                <a:solidFill>
                  <a:srgbClr val="FFFFFF"/>
                </a:solidFill>
              </a:rPr>
              <a:t>Мы слепили снежный ком</a:t>
            </a:r>
            <a:r>
              <a:rPr lang="ru-RU" sz="1400" dirty="0" smtClean="0">
                <a:solidFill>
                  <a:srgbClr val="FFFFFF"/>
                </a:solidFill>
              </a:rPr>
              <a:t>…»</a:t>
            </a:r>
          </a:p>
          <a:p>
            <a:r>
              <a:rPr lang="ru-RU" sz="1400" dirty="0" smtClean="0">
                <a:solidFill>
                  <a:srgbClr val="FFFFFF"/>
                </a:solidFill>
              </a:rPr>
              <a:t>Просмотр мультфильмов «Снеговик – почтовик», «Когда зажигаются елки», «Дед Мороз и волк»</a:t>
            </a:r>
            <a:endParaRPr lang="ru-RU" sz="1400" dirty="0">
              <a:solidFill>
                <a:srgbClr val="FFFFFF"/>
              </a:solidFill>
            </a:endParaRPr>
          </a:p>
          <a:p>
            <a:r>
              <a:rPr lang="ru-RU" sz="1400" dirty="0" smtClean="0">
                <a:solidFill>
                  <a:srgbClr val="FFFFFF"/>
                </a:solidFill>
              </a:rPr>
              <a:t>Игры со снегом </a:t>
            </a:r>
            <a:r>
              <a:rPr lang="ru-RU" sz="1400" dirty="0">
                <a:solidFill>
                  <a:srgbClr val="FFFFFF"/>
                </a:solidFill>
              </a:rPr>
              <a:t>на </a:t>
            </a:r>
            <a:r>
              <a:rPr lang="ru-RU" sz="1400" dirty="0" smtClean="0">
                <a:solidFill>
                  <a:srgbClr val="FFFFFF"/>
                </a:solidFill>
              </a:rPr>
              <a:t>прогулочном  </a:t>
            </a:r>
            <a:r>
              <a:rPr lang="ru-RU" sz="1400" dirty="0" smtClean="0">
                <a:solidFill>
                  <a:srgbClr val="FFFFFF"/>
                </a:solidFill>
              </a:rPr>
              <a:t>участке</a:t>
            </a:r>
          </a:p>
          <a:p>
            <a:r>
              <a:rPr lang="ru-RU" sz="1400" dirty="0" smtClean="0">
                <a:solidFill>
                  <a:srgbClr val="FFFFFF"/>
                </a:solidFill>
              </a:rPr>
              <a:t>Участие в конкурсе «Новогодние фотозоны»</a:t>
            </a:r>
            <a:endParaRPr lang="ru-RU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812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FF"/>
                </a:solidFill>
                <a:latin typeface="+mn-lt"/>
              </a:rPr>
              <a:t>Заключительный этап</a:t>
            </a:r>
            <a:endParaRPr lang="ru-RU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rgbClr val="FFFFFF"/>
                </a:solidFill>
              </a:rPr>
              <a:t>Выставка снеговиков, сделанных руками детей и их </a:t>
            </a:r>
            <a:r>
              <a:rPr lang="ru-RU" dirty="0" smtClean="0">
                <a:solidFill>
                  <a:srgbClr val="FFFFFF"/>
                </a:solidFill>
              </a:rPr>
              <a:t>родителей</a:t>
            </a:r>
          </a:p>
          <a:p>
            <a:r>
              <a:rPr lang="ru-RU" dirty="0" smtClean="0">
                <a:solidFill>
                  <a:srgbClr val="FFFFFF"/>
                </a:solidFill>
              </a:rPr>
              <a:t>Открытое занятие по экологическому воспитанию интегрированное с музыкой «Поможем Снеговику».</a:t>
            </a:r>
          </a:p>
          <a:p>
            <a:r>
              <a:rPr lang="ru-RU" dirty="0" smtClean="0">
                <a:solidFill>
                  <a:srgbClr val="FFFFFF"/>
                </a:solidFill>
              </a:rPr>
              <a:t>Выставка детских работ.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44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274638"/>
            <a:ext cx="4546848" cy="2290266"/>
          </a:xfrm>
        </p:spPr>
        <p:txBody>
          <a:bodyPr/>
          <a:lstStyle/>
          <a:p>
            <a:r>
              <a:rPr lang="ru-RU" dirty="0" smtClean="0">
                <a:solidFill>
                  <a:srgbClr val="FFFFFF"/>
                </a:solidFill>
              </a:rPr>
              <a:t>18 января – день рождения Снеговика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3" r="3408"/>
          <a:stretch/>
        </p:blipFill>
        <p:spPr bwMode="auto">
          <a:xfrm rot="5400000">
            <a:off x="539551" y="-315415"/>
            <a:ext cx="2952329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284984"/>
            <a:ext cx="5616624" cy="3317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35591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1">
      <a:dk1>
        <a:srgbClr val="005BD3"/>
      </a:dk1>
      <a:lt1>
        <a:srgbClr val="005BD3"/>
      </a:lt1>
      <a:dk2>
        <a:srgbClr val="005BD3"/>
      </a:dk2>
      <a:lt2>
        <a:srgbClr val="005BD3"/>
      </a:lt2>
      <a:accent1>
        <a:srgbClr val="005BD3"/>
      </a:accent1>
      <a:accent2>
        <a:srgbClr val="005BD3"/>
      </a:accent2>
      <a:accent3>
        <a:srgbClr val="005BD3"/>
      </a:accent3>
      <a:accent4>
        <a:srgbClr val="005BD3"/>
      </a:accent4>
      <a:accent5>
        <a:srgbClr val="005BD3"/>
      </a:accent5>
      <a:accent6>
        <a:srgbClr val="00349E"/>
      </a:accent6>
      <a:hlink>
        <a:srgbClr val="005BD3"/>
      </a:hlink>
      <a:folHlink>
        <a:srgbClr val="005BD3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681</TotalTime>
  <Words>710</Words>
  <Application>Microsoft Office PowerPoint</Application>
  <PresentationFormat>Экран (4:3)</PresentationFormat>
  <Paragraphs>86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Апекс</vt:lpstr>
      <vt:lpstr>Презентация PowerPoint</vt:lpstr>
      <vt:lpstr>Презентация PowerPoint</vt:lpstr>
      <vt:lpstr>Презентация PowerPoint</vt:lpstr>
      <vt:lpstr>Задачи:</vt:lpstr>
      <vt:lpstr>Презентация PowerPoint</vt:lpstr>
      <vt:lpstr>Этапы реализации проекта</vt:lpstr>
      <vt:lpstr>Основной этап</vt:lpstr>
      <vt:lpstr>Заключительный этап</vt:lpstr>
      <vt:lpstr>18 января – день рождения Снеговика</vt:lpstr>
      <vt:lpstr>Подарок для Снеговика</vt:lpstr>
      <vt:lpstr>Презентация PowerPoint</vt:lpstr>
      <vt:lpstr>Игры со снегом</vt:lpstr>
      <vt:lpstr>На прогулке</vt:lpstr>
      <vt:lpstr>Танцуем со снеговиком</vt:lpstr>
      <vt:lpstr>Пластилинография</vt:lpstr>
      <vt:lpstr>Художественное конструирование</vt:lpstr>
      <vt:lpstr>Оформление фотозоны к конкурсу</vt:lpstr>
      <vt:lpstr>Выставка снеговиков</vt:lpstr>
      <vt:lpstr>Открытое занятие «Поможем Снеговику»</vt:lpstr>
      <vt:lpstr>Спасибо 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</dc:title>
  <dc:creator>пк</dc:creator>
  <cp:lastModifiedBy>Дмитрий</cp:lastModifiedBy>
  <cp:revision>37</cp:revision>
  <dcterms:created xsi:type="dcterms:W3CDTF">2014-12-16T13:28:15Z</dcterms:created>
  <dcterms:modified xsi:type="dcterms:W3CDTF">2022-03-24T02:27:02Z</dcterms:modified>
</cp:coreProperties>
</file>