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62" r:id="rId3"/>
    <p:sldId id="264" r:id="rId4"/>
    <p:sldId id="272" r:id="rId5"/>
    <p:sldId id="273" r:id="rId6"/>
    <p:sldId id="274" r:id="rId7"/>
    <p:sldId id="275" r:id="rId8"/>
    <p:sldId id="276" r:id="rId9"/>
    <p:sldId id="278" r:id="rId10"/>
    <p:sldId id="279" r:id="rId11"/>
    <p:sldId id="283" r:id="rId12"/>
    <p:sldId id="281" r:id="rId13"/>
    <p:sldId id="267" r:id="rId1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200"/>
    <a:srgbClr val="FFD100"/>
    <a:srgbClr val="F48F2D"/>
    <a:srgbClr val="E4AECF"/>
    <a:srgbClr val="00E300"/>
    <a:srgbClr val="F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11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99F2AE-705B-49FA-BC49-83C58B4AF927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9AA4C8A-F35C-4FCA-B5CD-CCB19A6EF4CF}">
      <dgm:prSet/>
      <dgm:spPr/>
      <dgm:t>
        <a:bodyPr/>
        <a:lstStyle/>
        <a:p>
          <a:pPr algn="ctr" rtl="0"/>
          <a:r>
            <a:rPr lang="ru-RU" b="1" i="1" dirty="0" smtClean="0"/>
            <a:t>Речь</a:t>
          </a:r>
          <a:endParaRPr lang="ru-RU" b="1" i="1" dirty="0"/>
        </a:p>
      </dgm:t>
    </dgm:pt>
    <dgm:pt modelId="{70C13DA2-A4A1-46E5-9D43-43B794AB89E5}" type="parTrans" cxnId="{3FA0F757-5BB6-4361-8105-47128FC706B4}">
      <dgm:prSet/>
      <dgm:spPr/>
      <dgm:t>
        <a:bodyPr/>
        <a:lstStyle/>
        <a:p>
          <a:pPr algn="ctr"/>
          <a:endParaRPr lang="ru-RU" b="1"/>
        </a:p>
      </dgm:t>
    </dgm:pt>
    <dgm:pt modelId="{A4146A71-DDD8-438B-BCC2-76B9C013B594}" type="sibTrans" cxnId="{3FA0F757-5BB6-4361-8105-47128FC706B4}">
      <dgm:prSet/>
      <dgm:spPr/>
      <dgm:t>
        <a:bodyPr/>
        <a:lstStyle/>
        <a:p>
          <a:pPr algn="ctr"/>
          <a:endParaRPr lang="ru-RU" b="1"/>
        </a:p>
      </dgm:t>
    </dgm:pt>
    <dgm:pt modelId="{42BA3DF0-026A-49CE-BF4C-8744B29BF08D}">
      <dgm:prSet/>
      <dgm:spPr/>
      <dgm:t>
        <a:bodyPr/>
        <a:lstStyle/>
        <a:p>
          <a:pPr algn="ctr" rtl="0"/>
          <a:r>
            <a:rPr lang="ru-RU" b="1" i="1" dirty="0" smtClean="0"/>
            <a:t>Движения</a:t>
          </a:r>
          <a:r>
            <a:rPr lang="ru-RU" b="1" i="0" dirty="0" smtClean="0"/>
            <a:t> </a:t>
          </a:r>
          <a:endParaRPr lang="ru-RU" b="1" i="0" dirty="0"/>
        </a:p>
      </dgm:t>
    </dgm:pt>
    <dgm:pt modelId="{BF1CECE4-3D12-4795-AE52-78412319F10C}" type="parTrans" cxnId="{050DB30D-9B36-4548-A284-3161D031256A}">
      <dgm:prSet/>
      <dgm:spPr/>
      <dgm:t>
        <a:bodyPr/>
        <a:lstStyle/>
        <a:p>
          <a:pPr algn="ctr"/>
          <a:endParaRPr lang="ru-RU" b="1"/>
        </a:p>
      </dgm:t>
    </dgm:pt>
    <dgm:pt modelId="{542E9824-3CBF-4FAF-A521-6D8CE7DB3C70}" type="sibTrans" cxnId="{050DB30D-9B36-4548-A284-3161D031256A}">
      <dgm:prSet/>
      <dgm:spPr/>
      <dgm:t>
        <a:bodyPr/>
        <a:lstStyle/>
        <a:p>
          <a:pPr algn="ctr"/>
          <a:endParaRPr lang="ru-RU" b="1"/>
        </a:p>
      </dgm:t>
    </dgm:pt>
    <dgm:pt modelId="{3FBD9EB5-5C53-4C98-818E-DCF98A4B5A9B}">
      <dgm:prSet/>
      <dgm:spPr/>
      <dgm:t>
        <a:bodyPr/>
        <a:lstStyle/>
        <a:p>
          <a:pPr algn="ctr" rtl="0"/>
          <a:r>
            <a:rPr lang="ru-RU" b="1" i="1" dirty="0" smtClean="0"/>
            <a:t>Музыка</a:t>
          </a:r>
          <a:r>
            <a:rPr lang="ru-RU" b="1" i="0" dirty="0" smtClean="0"/>
            <a:t> </a:t>
          </a:r>
          <a:endParaRPr lang="ru-RU" b="1" i="0" dirty="0"/>
        </a:p>
      </dgm:t>
    </dgm:pt>
    <dgm:pt modelId="{136985D4-24EB-41A4-A614-44C5ABE75EE2}" type="parTrans" cxnId="{B8FB6A41-5751-48E6-804D-D47943E04FB9}">
      <dgm:prSet/>
      <dgm:spPr/>
      <dgm:t>
        <a:bodyPr/>
        <a:lstStyle/>
        <a:p>
          <a:pPr algn="ctr"/>
          <a:endParaRPr lang="ru-RU" b="1"/>
        </a:p>
      </dgm:t>
    </dgm:pt>
    <dgm:pt modelId="{3096EFA0-7091-4CE7-90DD-969B60D11066}" type="sibTrans" cxnId="{B8FB6A41-5751-48E6-804D-D47943E04FB9}">
      <dgm:prSet/>
      <dgm:spPr/>
      <dgm:t>
        <a:bodyPr/>
        <a:lstStyle/>
        <a:p>
          <a:pPr algn="ctr"/>
          <a:endParaRPr lang="ru-RU" b="1"/>
        </a:p>
      </dgm:t>
    </dgm:pt>
    <dgm:pt modelId="{A1A55137-9ACD-4BD2-91AD-35CA95EB6FFD}" type="pres">
      <dgm:prSet presAssocID="{6299F2AE-705B-49FA-BC49-83C58B4AF92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A29FAC-A7F0-4BC3-85DE-B415239B8BF5}" type="pres">
      <dgm:prSet presAssocID="{09AA4C8A-F35C-4FCA-B5CD-CCB19A6EF4CF}" presName="circ1" presStyleLbl="vennNode1" presStyleIdx="0" presStyleCnt="3" custScaleY="102376"/>
      <dgm:spPr/>
      <dgm:t>
        <a:bodyPr/>
        <a:lstStyle/>
        <a:p>
          <a:endParaRPr lang="ru-RU"/>
        </a:p>
      </dgm:t>
    </dgm:pt>
    <dgm:pt modelId="{C30D60CB-7CC8-41F6-ABEE-D93372AF124D}" type="pres">
      <dgm:prSet presAssocID="{09AA4C8A-F35C-4FCA-B5CD-CCB19A6EF4C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33C748-042A-49E7-B1AA-99823B6E42F9}" type="pres">
      <dgm:prSet presAssocID="{42BA3DF0-026A-49CE-BF4C-8744B29BF08D}" presName="circ2" presStyleLbl="vennNode1" presStyleIdx="1" presStyleCnt="3"/>
      <dgm:spPr/>
      <dgm:t>
        <a:bodyPr/>
        <a:lstStyle/>
        <a:p>
          <a:endParaRPr lang="ru-RU"/>
        </a:p>
      </dgm:t>
    </dgm:pt>
    <dgm:pt modelId="{4CAC8916-56CC-4134-BABD-AD5AE412B3B8}" type="pres">
      <dgm:prSet presAssocID="{42BA3DF0-026A-49CE-BF4C-8744B29BF08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C6EDEA-F9A3-4B30-BA2E-03B5944B9C3A}" type="pres">
      <dgm:prSet presAssocID="{3FBD9EB5-5C53-4C98-818E-DCF98A4B5A9B}" presName="circ3" presStyleLbl="vennNode1" presStyleIdx="2" presStyleCnt="3"/>
      <dgm:spPr/>
      <dgm:t>
        <a:bodyPr/>
        <a:lstStyle/>
        <a:p>
          <a:endParaRPr lang="ru-RU"/>
        </a:p>
      </dgm:t>
    </dgm:pt>
    <dgm:pt modelId="{E7C04673-B9A5-4C8F-A4E9-7AE54B580E9B}" type="pres">
      <dgm:prSet presAssocID="{3FBD9EB5-5C53-4C98-818E-DCF98A4B5A9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050FCE-A556-4075-AAA0-3C7299306B80}" type="presOf" srcId="{42BA3DF0-026A-49CE-BF4C-8744B29BF08D}" destId="{4CAC8916-56CC-4134-BABD-AD5AE412B3B8}" srcOrd="1" destOrd="0" presId="urn:microsoft.com/office/officeart/2005/8/layout/venn1"/>
    <dgm:cxn modelId="{A2F93F8E-6F89-4D69-A793-5E12FEC9AA2B}" type="presOf" srcId="{09AA4C8A-F35C-4FCA-B5CD-CCB19A6EF4CF}" destId="{C30D60CB-7CC8-41F6-ABEE-D93372AF124D}" srcOrd="1" destOrd="0" presId="urn:microsoft.com/office/officeart/2005/8/layout/venn1"/>
    <dgm:cxn modelId="{FC2F05D4-E899-4127-A020-CC627ACCFD8F}" type="presOf" srcId="{42BA3DF0-026A-49CE-BF4C-8744B29BF08D}" destId="{4A33C748-042A-49E7-B1AA-99823B6E42F9}" srcOrd="0" destOrd="0" presId="urn:microsoft.com/office/officeart/2005/8/layout/venn1"/>
    <dgm:cxn modelId="{672CC71A-B0B5-4B21-A1FC-27B6876B9E66}" type="presOf" srcId="{6299F2AE-705B-49FA-BC49-83C58B4AF927}" destId="{A1A55137-9ACD-4BD2-91AD-35CA95EB6FFD}" srcOrd="0" destOrd="0" presId="urn:microsoft.com/office/officeart/2005/8/layout/venn1"/>
    <dgm:cxn modelId="{3FCB3124-AE46-4045-A11B-36D79EBF6882}" type="presOf" srcId="{3FBD9EB5-5C53-4C98-818E-DCF98A4B5A9B}" destId="{BAC6EDEA-F9A3-4B30-BA2E-03B5944B9C3A}" srcOrd="0" destOrd="0" presId="urn:microsoft.com/office/officeart/2005/8/layout/venn1"/>
    <dgm:cxn modelId="{5D76FF3F-6737-4065-92E1-AA9863482C80}" type="presOf" srcId="{09AA4C8A-F35C-4FCA-B5CD-CCB19A6EF4CF}" destId="{2CA29FAC-A7F0-4BC3-85DE-B415239B8BF5}" srcOrd="0" destOrd="0" presId="urn:microsoft.com/office/officeart/2005/8/layout/venn1"/>
    <dgm:cxn modelId="{3FA0F757-5BB6-4361-8105-47128FC706B4}" srcId="{6299F2AE-705B-49FA-BC49-83C58B4AF927}" destId="{09AA4C8A-F35C-4FCA-B5CD-CCB19A6EF4CF}" srcOrd="0" destOrd="0" parTransId="{70C13DA2-A4A1-46E5-9D43-43B794AB89E5}" sibTransId="{A4146A71-DDD8-438B-BCC2-76B9C013B594}"/>
    <dgm:cxn modelId="{050DB30D-9B36-4548-A284-3161D031256A}" srcId="{6299F2AE-705B-49FA-BC49-83C58B4AF927}" destId="{42BA3DF0-026A-49CE-BF4C-8744B29BF08D}" srcOrd="1" destOrd="0" parTransId="{BF1CECE4-3D12-4795-AE52-78412319F10C}" sibTransId="{542E9824-3CBF-4FAF-A521-6D8CE7DB3C70}"/>
    <dgm:cxn modelId="{B8FB6A41-5751-48E6-804D-D47943E04FB9}" srcId="{6299F2AE-705B-49FA-BC49-83C58B4AF927}" destId="{3FBD9EB5-5C53-4C98-818E-DCF98A4B5A9B}" srcOrd="2" destOrd="0" parTransId="{136985D4-24EB-41A4-A614-44C5ABE75EE2}" sibTransId="{3096EFA0-7091-4CE7-90DD-969B60D11066}"/>
    <dgm:cxn modelId="{95549933-D1A1-41B6-B234-609164F7DD76}" type="presOf" srcId="{3FBD9EB5-5C53-4C98-818E-DCF98A4B5A9B}" destId="{E7C04673-B9A5-4C8F-A4E9-7AE54B580E9B}" srcOrd="1" destOrd="0" presId="urn:microsoft.com/office/officeart/2005/8/layout/venn1"/>
    <dgm:cxn modelId="{21AD75FA-0B47-42AD-B6BB-C7E3F655889D}" type="presParOf" srcId="{A1A55137-9ACD-4BD2-91AD-35CA95EB6FFD}" destId="{2CA29FAC-A7F0-4BC3-85DE-B415239B8BF5}" srcOrd="0" destOrd="0" presId="urn:microsoft.com/office/officeart/2005/8/layout/venn1"/>
    <dgm:cxn modelId="{2DF5C023-5008-424E-8E29-C2B5CC60289C}" type="presParOf" srcId="{A1A55137-9ACD-4BD2-91AD-35CA95EB6FFD}" destId="{C30D60CB-7CC8-41F6-ABEE-D93372AF124D}" srcOrd="1" destOrd="0" presId="urn:microsoft.com/office/officeart/2005/8/layout/venn1"/>
    <dgm:cxn modelId="{DA5B46B1-09BF-4DE7-B05A-165CB765130F}" type="presParOf" srcId="{A1A55137-9ACD-4BD2-91AD-35CA95EB6FFD}" destId="{4A33C748-042A-49E7-B1AA-99823B6E42F9}" srcOrd="2" destOrd="0" presId="urn:microsoft.com/office/officeart/2005/8/layout/venn1"/>
    <dgm:cxn modelId="{28968213-CF32-44A0-8DD4-108878CF9726}" type="presParOf" srcId="{A1A55137-9ACD-4BD2-91AD-35CA95EB6FFD}" destId="{4CAC8916-56CC-4134-BABD-AD5AE412B3B8}" srcOrd="3" destOrd="0" presId="urn:microsoft.com/office/officeart/2005/8/layout/venn1"/>
    <dgm:cxn modelId="{5D521475-0ADE-488F-8D72-61B4B5CE542A}" type="presParOf" srcId="{A1A55137-9ACD-4BD2-91AD-35CA95EB6FFD}" destId="{BAC6EDEA-F9A3-4B30-BA2E-03B5944B9C3A}" srcOrd="4" destOrd="0" presId="urn:microsoft.com/office/officeart/2005/8/layout/venn1"/>
    <dgm:cxn modelId="{E95FD405-FC7E-4252-A873-CCD10F88D39A}" type="presParOf" srcId="{A1A55137-9ACD-4BD2-91AD-35CA95EB6FFD}" destId="{E7C04673-B9A5-4C8F-A4E9-7AE54B580E9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A29FAC-A7F0-4BC3-85DE-B415239B8BF5}">
      <dsp:nvSpPr>
        <dsp:cNvPr id="0" name=""/>
        <dsp:cNvSpPr/>
      </dsp:nvSpPr>
      <dsp:spPr>
        <a:xfrm>
          <a:off x="1926998" y="31695"/>
          <a:ext cx="2128160" cy="2178725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1" kern="1200" dirty="0" smtClean="0"/>
            <a:t>Речь</a:t>
          </a:r>
          <a:endParaRPr lang="ru-RU" sz="2200" b="1" i="1" kern="1200" dirty="0"/>
        </a:p>
      </dsp:txBody>
      <dsp:txXfrm>
        <a:off x="2210753" y="412972"/>
        <a:ext cx="1560650" cy="980426"/>
      </dsp:txXfrm>
    </dsp:sp>
    <dsp:sp modelId="{4A33C748-042A-49E7-B1AA-99823B6E42F9}">
      <dsp:nvSpPr>
        <dsp:cNvPr id="0" name=""/>
        <dsp:cNvSpPr/>
      </dsp:nvSpPr>
      <dsp:spPr>
        <a:xfrm>
          <a:off x="2694910" y="1387078"/>
          <a:ext cx="2128160" cy="2128160"/>
        </a:xfrm>
        <a:prstGeom prst="ellipse">
          <a:avLst/>
        </a:prstGeom>
        <a:solidFill>
          <a:schemeClr val="accent5">
            <a:alpha val="50000"/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1" kern="1200" dirty="0" smtClean="0"/>
            <a:t>Движения</a:t>
          </a:r>
          <a:r>
            <a:rPr lang="ru-RU" sz="2200" b="1" i="0" kern="1200" dirty="0" smtClean="0"/>
            <a:t> </a:t>
          </a:r>
          <a:endParaRPr lang="ru-RU" sz="2200" b="1" i="0" kern="1200" dirty="0"/>
        </a:p>
      </dsp:txBody>
      <dsp:txXfrm>
        <a:off x="3345772" y="1936852"/>
        <a:ext cx="1276896" cy="1170488"/>
      </dsp:txXfrm>
    </dsp:sp>
    <dsp:sp modelId="{BAC6EDEA-F9A3-4B30-BA2E-03B5944B9C3A}">
      <dsp:nvSpPr>
        <dsp:cNvPr id="0" name=""/>
        <dsp:cNvSpPr/>
      </dsp:nvSpPr>
      <dsp:spPr>
        <a:xfrm>
          <a:off x="1159087" y="1387078"/>
          <a:ext cx="2128160" cy="2128160"/>
        </a:xfrm>
        <a:prstGeom prst="ellipse">
          <a:avLst/>
        </a:prstGeom>
        <a:solidFill>
          <a:schemeClr val="accent5">
            <a:alpha val="50000"/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1" kern="1200" dirty="0" smtClean="0"/>
            <a:t>Музыка</a:t>
          </a:r>
          <a:r>
            <a:rPr lang="ru-RU" sz="2200" b="1" i="0" kern="1200" dirty="0" smtClean="0"/>
            <a:t> </a:t>
          </a:r>
          <a:endParaRPr lang="ru-RU" sz="2200" b="1" i="0" kern="1200" dirty="0"/>
        </a:p>
      </dsp:txBody>
      <dsp:txXfrm>
        <a:off x="1359489" y="1936852"/>
        <a:ext cx="1276896" cy="11704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700" y="2179639"/>
            <a:ext cx="6667500" cy="965199"/>
          </a:xfrm>
          <a:solidFill>
            <a:srgbClr val="00E2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3360738"/>
            <a:ext cx="5473700" cy="474662"/>
          </a:xfrm>
          <a:solidFill>
            <a:srgbClr val="FFD100"/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C88D4-9478-488C-9B70-CAE626E42DF1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EB06D-60FB-41E6-9E1C-96037140D6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A675C-825E-4EC4-B60F-84542619FDD1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2B8EA-9353-4922-8D1F-36CF3E1FF3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94152-B479-4423-93D5-8B3D86178A17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3A10E-5075-46B6-9C7A-407E7B432A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E2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lt1">
              <a:alpha val="31000"/>
            </a:schemeClr>
          </a:solidFill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7506E-5D1A-4CA0-AC20-A1FD13E5F98A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13D62-FC6C-4573-A54E-F27C356009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0292D-67ED-4B39-B6D5-DA6F1DD0653E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2E309-A9FA-4661-84F6-5CA51DA57E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184CB-322E-4D73-8674-5BAEB55E9F01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F861E-0090-4F3F-9377-8B28868301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A741E-2E11-40AD-A8AA-BAAC8A20AA2C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5B9E2-887F-45B5-B571-990C04817E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DE610-5E07-4FC8-B71D-8D8130973888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E0605-CF5D-4718-87C7-5FBB1559F0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C3789-15D7-40B8-8CD7-D21EE1C8DD09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631E3-8E25-48BC-95B6-5455C6C134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0F48-8670-4F5E-BC24-28D64A74D5FA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9E8B5-8813-4B95-852D-6BEE54BC2D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2F317-47F3-4622-8542-188BA3214B5C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A8166-DE73-45C7-B89D-F88579B7CB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BD19135-FDDE-4540-A7C8-6361BC64C4A4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2DACD82-01D2-4AAA-AD14-2A282D1C87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d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285750" y="1862138"/>
            <a:ext cx="8550275" cy="2901950"/>
          </a:xfrm>
        </p:spPr>
        <p:txBody>
          <a:bodyPr/>
          <a:lstStyle/>
          <a:p>
            <a:pPr algn="ctr"/>
            <a:r>
              <a:rPr lang="ru-RU" altLang="ru-RU" sz="4000" b="1" dirty="0" smtClean="0">
                <a:solidFill>
                  <a:srgbClr val="FF33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«Веселая </a:t>
            </a:r>
            <a:r>
              <a:rPr lang="ru-RU" altLang="ru-RU" sz="4000" b="1" dirty="0" err="1" smtClean="0">
                <a:solidFill>
                  <a:srgbClr val="FF33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логоритмика</a:t>
            </a:r>
            <a:r>
              <a:rPr lang="ru-RU" altLang="ru-RU" sz="4000" b="1" dirty="0" smtClean="0">
                <a:solidFill>
                  <a:srgbClr val="FF33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для малышей»</a:t>
            </a:r>
            <a:br>
              <a:rPr lang="ru-RU" altLang="ru-RU" sz="4000" b="1" dirty="0" smtClean="0">
                <a:solidFill>
                  <a:srgbClr val="FF33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</a:br>
            <a:endParaRPr lang="ru-RU" altLang="ru-RU" sz="4000" dirty="0" smtClean="0"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89375"/>
            <a:ext cx="8101012" cy="2743200"/>
          </a:xfrm>
        </p:spPr>
        <p:txBody>
          <a:bodyPr/>
          <a:lstStyle/>
          <a:p>
            <a:pPr algn="ctr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Arial" pitchFamily="34" charset="0"/>
              <a:buNone/>
              <a:defRPr/>
            </a:pPr>
            <a:endParaRPr lang="ru-RU" sz="5400" dirty="0" smtClean="0">
              <a:solidFill>
                <a:srgbClr val="C1752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</a:endParaRPr>
          </a:p>
          <a:p>
            <a:pPr algn="ctr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Arial" pitchFamily="34" charset="0"/>
              <a:buNone/>
              <a:defRPr/>
            </a:pPr>
            <a:endParaRPr lang="ru-RU" dirty="0" smtClean="0">
              <a:solidFill>
                <a:srgbClr val="C1752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</a:endParaRPr>
          </a:p>
          <a:p>
            <a:pPr algn="r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C1752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</a:rPr>
              <a:t>Подготовила </a:t>
            </a:r>
          </a:p>
          <a:p>
            <a:pPr algn="r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C1752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</a:rPr>
              <a:t>воспитатель:</a:t>
            </a:r>
          </a:p>
          <a:p>
            <a:pPr algn="r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C1752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</a:rPr>
              <a:t>СЕМЕНОВА С.К.</a:t>
            </a:r>
          </a:p>
          <a:p>
            <a:pPr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88" y="0"/>
            <a:ext cx="6742112" cy="22701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u="sng" dirty="0" smtClean="0">
                <a:solidFill>
                  <a:srgbClr val="FF0000"/>
                </a:solidFill>
                <a:latin typeface="Arial Black" pitchFamily="34" charset="0"/>
              </a:rPr>
              <a:t>Упражнения на развитие общей моторики, соответствующие возрастным особенностям.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000" b="1" dirty="0" smtClean="0">
                <a:latin typeface="+mn-lt"/>
              </a:rPr>
              <a:t>( Развитие мышечно-двигательной и координационной сферы.)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</a:br>
            <a:endParaRPr lang="ru-RU" sz="2400" b="1" dirty="0">
              <a:solidFill>
                <a:srgbClr val="FF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022" y="1511166"/>
            <a:ext cx="3656745" cy="513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0640" y="2026118"/>
            <a:ext cx="3149063" cy="419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024063" y="182563"/>
            <a:ext cx="6780212" cy="1633537"/>
          </a:xfrm>
        </p:spPr>
        <p:txBody>
          <a:bodyPr/>
          <a:lstStyle/>
          <a:p>
            <a:pPr algn="ctr" eaLnBrk="1" hangingPunct="1"/>
            <a:r>
              <a:rPr lang="ru-RU" altLang="ru-RU" sz="2400" b="1" dirty="0" err="1" smtClean="0">
                <a:solidFill>
                  <a:srgbClr val="FF0000"/>
                </a:solidFill>
                <a:latin typeface="Arial Black" pitchFamily="34" charset="0"/>
              </a:rPr>
              <a:t>Логоритмическая</a:t>
            </a:r>
            <a:r>
              <a:rPr lang="ru-RU" altLang="ru-RU" sz="2400" b="1" dirty="0" smtClean="0">
                <a:solidFill>
                  <a:srgbClr val="FF0000"/>
                </a:solidFill>
                <a:latin typeface="Arial Black" pitchFamily="34" charset="0"/>
              </a:rPr>
              <a:t> работа в течение дня в детском саду</a:t>
            </a:r>
            <a:endParaRPr lang="ru-RU" altLang="ru-RU" sz="2400" b="1" dirty="0" smtClean="0">
              <a:solidFill>
                <a:srgbClr val="FF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4339" name="Прямоугольник 2"/>
          <p:cNvSpPr>
            <a:spLocks noChangeArrowheads="1"/>
          </p:cNvSpPr>
          <p:nvPr/>
        </p:nvSpPr>
        <p:spPr bwMode="auto">
          <a:xfrm>
            <a:off x="1803400" y="1476375"/>
            <a:ext cx="70135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2000" b="1" i="1" dirty="0">
                <a:cs typeface="Times New Roman" pitchFamily="18" charset="0"/>
              </a:rPr>
              <a:t>. Утренняя гимнастика с </a:t>
            </a:r>
            <a:r>
              <a:rPr lang="ru-RU" altLang="ru-RU" sz="2000" b="1" i="1" dirty="0" err="1">
                <a:cs typeface="Times New Roman" pitchFamily="18" charset="0"/>
              </a:rPr>
              <a:t>речевками</a:t>
            </a:r>
            <a:r>
              <a:rPr lang="ru-RU" altLang="ru-RU" sz="2000" b="1" i="1" dirty="0">
                <a:cs typeface="Times New Roman" pitchFamily="18" charset="0"/>
              </a:rPr>
              <a:t> и звукоподражаниями.</a:t>
            </a:r>
          </a:p>
          <a:p>
            <a:pPr eaLnBrk="1" hangingPunct="1"/>
            <a:r>
              <a:rPr lang="ru-RU" altLang="ru-RU" sz="2000" b="1" i="1" dirty="0">
                <a:cs typeface="Times New Roman" pitchFamily="18" charset="0"/>
              </a:rPr>
              <a:t>2. Проговаривание </a:t>
            </a:r>
            <a:r>
              <a:rPr lang="ru-RU" altLang="ru-RU" sz="2000" b="1" i="1" dirty="0" err="1">
                <a:cs typeface="Times New Roman" pitchFamily="18" charset="0"/>
              </a:rPr>
              <a:t>потешек</a:t>
            </a:r>
            <a:r>
              <a:rPr lang="ru-RU" altLang="ru-RU" sz="2000" b="1" i="1" dirty="0">
                <a:cs typeface="Times New Roman" pitchFamily="18" charset="0"/>
              </a:rPr>
              <a:t>, приговорок, </a:t>
            </a:r>
            <a:r>
              <a:rPr lang="ru-RU" altLang="ru-RU" sz="2000" b="1" i="1" dirty="0" err="1">
                <a:cs typeface="Times New Roman" pitchFamily="18" charset="0"/>
              </a:rPr>
              <a:t>чистоговорок</a:t>
            </a:r>
            <a:r>
              <a:rPr lang="ru-RU" altLang="ru-RU" sz="2000" b="1" i="1" dirty="0">
                <a:cs typeface="Times New Roman" pitchFamily="18" charset="0"/>
              </a:rPr>
              <a:t> во время режимных процессов — умывания, одевания на прогулку, подготовки к занятиям.</a:t>
            </a:r>
          </a:p>
          <a:p>
            <a:pPr eaLnBrk="1" hangingPunct="1"/>
            <a:r>
              <a:rPr lang="ru-RU" altLang="ru-RU" sz="2000" b="1" i="1" dirty="0">
                <a:cs typeface="Times New Roman" pitchFamily="18" charset="0"/>
              </a:rPr>
              <a:t>3. Речевые игры перед едой.</a:t>
            </a:r>
          </a:p>
          <a:p>
            <a:pPr eaLnBrk="1" hangingPunct="1"/>
            <a:r>
              <a:rPr lang="ru-RU" altLang="ru-RU" sz="2000" b="1" i="1" dirty="0">
                <a:cs typeface="Times New Roman" pitchFamily="18" charset="0"/>
              </a:rPr>
              <a:t>4. </a:t>
            </a:r>
            <a:r>
              <a:rPr lang="ru-RU" altLang="ru-RU" sz="2000" b="1" i="1" dirty="0" err="1">
                <a:cs typeface="Times New Roman" pitchFamily="18" charset="0"/>
              </a:rPr>
              <a:t>Логоритмические</a:t>
            </a:r>
            <a:r>
              <a:rPr lang="ru-RU" altLang="ru-RU" sz="2000" b="1" i="1" dirty="0">
                <a:cs typeface="Times New Roman" pitchFamily="18" charset="0"/>
              </a:rPr>
              <a:t> паузы на занятиях.</a:t>
            </a:r>
          </a:p>
          <a:p>
            <a:pPr eaLnBrk="1" hangingPunct="1"/>
            <a:r>
              <a:rPr lang="ru-RU" altLang="ru-RU" sz="2000" b="1" i="1" dirty="0">
                <a:cs typeface="Times New Roman" pitchFamily="18" charset="0"/>
              </a:rPr>
              <a:t>5. Динамические паузы между занятиями.</a:t>
            </a:r>
          </a:p>
          <a:p>
            <a:pPr eaLnBrk="1" hangingPunct="1"/>
            <a:r>
              <a:rPr lang="ru-RU" altLang="ru-RU" sz="2000" b="1" i="1" dirty="0">
                <a:cs typeface="Times New Roman" pitchFamily="18" charset="0"/>
              </a:rPr>
              <a:t>6. Физкультурные театрализованные занятия с использованием речевого материала.</a:t>
            </a:r>
          </a:p>
          <a:p>
            <a:pPr eaLnBrk="1" hangingPunct="1"/>
            <a:r>
              <a:rPr lang="ru-RU" altLang="ru-RU" sz="2000" b="1" i="1" dirty="0">
                <a:cs typeface="Times New Roman" pitchFamily="18" charset="0"/>
              </a:rPr>
              <a:t>7. Бодрящая гимнастика со звукоподражанием.</a:t>
            </a:r>
          </a:p>
          <a:p>
            <a:pPr eaLnBrk="1" hangingPunct="1"/>
            <a:r>
              <a:rPr lang="ru-RU" altLang="ru-RU" sz="2000" b="1" i="1" dirty="0">
                <a:cs typeface="Times New Roman" pitchFamily="18" charset="0"/>
              </a:rPr>
              <a:t>8. Подвижные игры с пением (на прогулке).</a:t>
            </a:r>
          </a:p>
          <a:p>
            <a:pPr eaLnBrk="1" hangingPunct="1"/>
            <a:r>
              <a:rPr lang="ru-RU" altLang="ru-RU" sz="2000" b="1" i="1" dirty="0">
                <a:cs typeface="Times New Roman" pitchFamily="18" charset="0"/>
              </a:rPr>
              <a:t>9. Игры малой подвижности (в группе).</a:t>
            </a:r>
          </a:p>
          <a:p>
            <a:pPr eaLnBrk="1" hangingPunct="1"/>
            <a:r>
              <a:rPr lang="ru-RU" altLang="ru-RU" sz="2000" b="1" i="1" dirty="0">
                <a:cs typeface="Times New Roman" pitchFamily="18" charset="0"/>
              </a:rPr>
              <a:t>10. </a:t>
            </a:r>
            <a:r>
              <a:rPr lang="ru-RU" altLang="ru-RU" sz="2000" b="1" i="1" dirty="0" err="1">
                <a:cs typeface="Times New Roman" pitchFamily="18" charset="0"/>
              </a:rPr>
              <a:t>Логоритмические</a:t>
            </a:r>
            <a:r>
              <a:rPr lang="ru-RU" altLang="ru-RU" sz="2000" b="1" i="1" dirty="0">
                <a:cs typeface="Times New Roman" pitchFamily="18" charset="0"/>
              </a:rPr>
              <a:t> досуги и развлечения.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2247900" y="231775"/>
            <a:ext cx="4560888" cy="1839913"/>
          </a:xfrm>
        </p:spPr>
        <p:txBody>
          <a:bodyPr/>
          <a:lstStyle/>
          <a:p>
            <a:pPr algn="ctr" eaLnBrk="1" hangingPunct="1"/>
            <a:r>
              <a:rPr lang="ru-RU" altLang="ru-RU" sz="4000" b="1" u="sng" smtClean="0">
                <a:solidFill>
                  <a:srgbClr val="C00000"/>
                </a:solidFill>
                <a:latin typeface="Arial Black" pitchFamily="34" charset="0"/>
              </a:rPr>
              <a:t>Вывод:</a:t>
            </a:r>
            <a:br>
              <a:rPr lang="ru-RU" altLang="ru-RU" sz="4000" b="1" u="sng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altLang="ru-RU" sz="4000" b="1" u="sng" smtClean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5363" name="Текст 2"/>
          <p:cNvSpPr>
            <a:spLocks noGrp="1"/>
          </p:cNvSpPr>
          <p:nvPr>
            <p:ph type="body" idx="1"/>
          </p:nvPr>
        </p:nvSpPr>
        <p:spPr>
          <a:xfrm>
            <a:off x="623888" y="2181225"/>
            <a:ext cx="7886700" cy="4373563"/>
          </a:xfrm>
        </p:spPr>
        <p:txBody>
          <a:bodyPr/>
          <a:lstStyle/>
          <a:p>
            <a:r>
              <a:rPr lang="ru-RU" altLang="ru-RU" b="1" smtClean="0"/>
              <a:t>Логоритмика</a:t>
            </a:r>
            <a:r>
              <a:rPr lang="ru-RU" altLang="ru-RU" smtClean="0"/>
              <a:t> способствует развитию речи у детей дошкольного возраста, что выражается в исправлении дефектов речи, увеличении словарного запаса дошкольников, а также в улучшении внимания и памяти. </a:t>
            </a:r>
          </a:p>
          <a:p>
            <a:r>
              <a:rPr lang="ru-RU" altLang="ru-RU" b="1" smtClean="0"/>
              <a:t>Логоритмика</a:t>
            </a:r>
            <a:r>
              <a:rPr lang="ru-RU" altLang="ru-RU" smtClean="0"/>
              <a:t> содействует и эстетическому воспитанию дошкольников, вводя их с самого раннего детства в мир музыки, учит эмоциональной отзывчивости, прививает любовь к прекрасному, развивая художественный вкус, а также укрепляет здоровье ребенка.</a:t>
            </a:r>
            <a:br>
              <a:rPr lang="ru-RU" altLang="ru-RU" smtClean="0"/>
            </a:br>
            <a:endParaRPr lang="ru-RU" altLang="ru-RU" smtClean="0"/>
          </a:p>
          <a:p>
            <a:r>
              <a:rPr lang="ru-RU" altLang="ru-RU" smtClean="0"/>
              <a:t> </a:t>
            </a:r>
          </a:p>
          <a:p>
            <a:endParaRPr lang="ru-RU" altLang="ru-RU" smtClean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54133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9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Благодарю за внимание</a:t>
            </a:r>
            <a:endParaRPr lang="ru-RU" sz="9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825" y="365125"/>
            <a:ext cx="6359525" cy="1325563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логоритмики</a:t>
            </a:r>
            <a:endParaRPr lang="ru-RU" dirty="0"/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628650" y="2225675"/>
            <a:ext cx="8185150" cy="3951288"/>
          </a:xfrm>
          <a:solidFill>
            <a:schemeClr val="bg1">
              <a:alpha val="30980"/>
            </a:schemeClr>
          </a:solidFill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altLang="ru-RU" sz="3200" smtClean="0">
                <a:solidFill>
                  <a:srgbClr val="4E3B30"/>
                </a:solidFill>
                <a:latin typeface="Calisto MT" pitchFamily="18" charset="0"/>
              </a:rPr>
              <a:t>    </a:t>
            </a:r>
            <a:r>
              <a:rPr lang="ru-RU" altLang="ru-RU" sz="3600" b="1" smtClean="0">
                <a:solidFill>
                  <a:srgbClr val="4E3B30"/>
                </a:solidFill>
                <a:latin typeface="Calisto MT" pitchFamily="18" charset="0"/>
              </a:rPr>
              <a:t>Профилактика и преодоление речевых нарушений с 2 до 7 лет путем развития, воспитания и коррекции у детей двигательной сферы в сочетании со словом</a:t>
            </a:r>
            <a:endParaRPr lang="ru-RU" altLang="ru-RU" b="1" smtClean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2828" y="231355"/>
            <a:ext cx="6022521" cy="1233888"/>
          </a:xfrm>
        </p:spPr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u="sng" dirty="0" smtClean="0">
                <a:solidFill>
                  <a:prstClr val="black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i="1" u="sng" dirty="0" err="1" smtClean="0">
                <a:solidFill>
                  <a:prstClr val="black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логоритмики</a:t>
            </a:r>
            <a:endParaRPr lang="ru-RU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98488" y="1708150"/>
            <a:ext cx="8240712" cy="5149850"/>
          </a:xfrm>
          <a:solidFill>
            <a:schemeClr val="bg1">
              <a:alpha val="30980"/>
            </a:schemeClr>
          </a:solidFill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                                    Развивать:</a:t>
            </a:r>
          </a:p>
          <a:p>
            <a:pPr eaLnBrk="1" hangingPunct="1">
              <a:buFont typeface="Arial" charset="0"/>
              <a:buNone/>
            </a:pP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- слуховое внимание, </a:t>
            </a:r>
          </a:p>
          <a:p>
            <a:pPr eaLnBrk="1" hangingPunct="1">
              <a:buFont typeface="Arial" charset="0"/>
              <a:buNone/>
            </a:pP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 -фонематический слух; </a:t>
            </a:r>
          </a:p>
          <a:p>
            <a:pPr eaLnBrk="1" hangingPunct="1">
              <a:buFont typeface="Arial" charset="0"/>
              <a:buNone/>
            </a:pP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 -правильное дыхание и звукопроизношение;</a:t>
            </a:r>
          </a:p>
          <a:p>
            <a:pPr eaLnBrk="1" hangingPunct="1">
              <a:buFont typeface="Arial" charset="0"/>
              <a:buNone/>
            </a:pP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 -мелкую моторику; </a:t>
            </a:r>
          </a:p>
          <a:p>
            <a:pPr eaLnBrk="1" hangingPunct="1">
              <a:buFont typeface="Arial" charset="0"/>
              <a:buNone/>
            </a:pP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 -координацию движений;</a:t>
            </a:r>
          </a:p>
          <a:p>
            <a:pPr eaLnBrk="1" hangingPunct="1">
              <a:buFont typeface="Arial" charset="0"/>
              <a:buNone/>
            </a:pP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 -умение ориентироваться в пространстве; </a:t>
            </a:r>
          </a:p>
          <a:p>
            <a:pPr eaLnBrk="1" hangingPunct="1">
              <a:buFont typeface="Arial" charset="0"/>
              <a:buNone/>
            </a:pP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 -умение красиво, выразительно, ритмично двигаться;</a:t>
            </a:r>
          </a:p>
          <a:p>
            <a:pPr eaLnBrk="1" hangingPunct="1">
              <a:buFont typeface="Arial" charset="0"/>
              <a:buNone/>
            </a:pP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- коммуникативность и эмоциональность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4550" y="242888"/>
            <a:ext cx="6577013" cy="2147887"/>
          </a:xfrm>
        </p:spPr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dirty="0" smtClean="0">
                <a:solidFill>
                  <a:srgbClr val="0070C0"/>
                </a:solidFill>
                <a:latin typeface="Georgia" pitchFamily="18" charset="0"/>
              </a:rPr>
              <a:t>«Первое понимание логопедической ритмики основано на сочетании слова, музыки и движения. Взаимоотношения указанных компонентов могут быть разнообразными, с преобладанием одного из них или связи между ними».</a:t>
            </a:r>
            <a:endParaRPr lang="ru-RU" sz="20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553380" y="3311066"/>
          <a:ext cx="5982158" cy="3546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322024" y="2633031"/>
            <a:ext cx="6026227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Три  кита  </a:t>
            </a:r>
            <a:r>
              <a:rPr lang="ru-RU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логоритмики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41313" y="1663700"/>
            <a:ext cx="8340725" cy="3921125"/>
          </a:xfrm>
        </p:spPr>
        <p:txBody>
          <a:bodyPr/>
          <a:lstStyle/>
          <a:p>
            <a:pPr algn="ctr"/>
            <a:r>
              <a:rPr lang="ru-RU" altLang="ru-RU" sz="5400" b="1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Логоритмические занятия включают в себя</a:t>
            </a:r>
            <a:br>
              <a:rPr lang="ru-RU" altLang="ru-RU" sz="5400" b="1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altLang="ru-RU" sz="5400" b="1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следующие элементы:</a:t>
            </a:r>
            <a:endParaRPr lang="ru-RU" altLang="ru-RU" sz="54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176213"/>
            <a:ext cx="6797675" cy="2841625"/>
          </a:xfrm>
        </p:spPr>
        <p:txBody>
          <a:bodyPr/>
          <a:lstStyle/>
          <a:p>
            <a:pPr eaLnBrk="1" hangingPunct="1">
              <a:lnSpc>
                <a:spcPct val="115000"/>
              </a:lnSpc>
              <a:defRPr/>
            </a:pPr>
            <a:r>
              <a:rPr lang="ru-RU" sz="2400" u="sng" dirty="0" smtClean="0">
                <a:solidFill>
                  <a:srgbClr val="C00000"/>
                </a:solidFill>
                <a:latin typeface="Arial Black" pitchFamily="34" charset="0"/>
              </a:rPr>
              <a:t>Пальчиковая гимнастика, песни и </a:t>
            </a:r>
            <a:br>
              <a:rPr lang="ru-RU" sz="2400" u="sng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400" u="sng" dirty="0" smtClean="0">
                <a:solidFill>
                  <a:srgbClr val="C00000"/>
                </a:solidFill>
                <a:latin typeface="Arial Black" pitchFamily="34" charset="0"/>
              </a:rPr>
              <a:t>стихи, сопровождаемые   движением рук.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000" b="1" dirty="0" smtClean="0">
                <a:latin typeface="+mn-lt"/>
              </a:rPr>
              <a:t>(Развитие мелкой моторики, плавности и </a:t>
            </a:r>
            <a:br>
              <a:rPr lang="ru-RU" sz="2000" b="1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выразительности речи, речевого слуха и речевой памяти. )</a:t>
            </a:r>
            <a:r>
              <a:rPr lang="ru-RU" sz="2000" b="1" dirty="0" smtClean="0">
                <a:latin typeface="+mn-lt"/>
                <a:cs typeface="Calibri" pitchFamily="34" charset="0"/>
              </a:rPr>
              <a:t/>
            </a:r>
            <a:br>
              <a:rPr lang="ru-RU" sz="2000" b="1" dirty="0" smtClean="0">
                <a:latin typeface="+mn-lt"/>
                <a:cs typeface="Calibri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Calibri" pitchFamily="34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Calibri" pitchFamily="34" charset="0"/>
              </a:rPr>
            </a:b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k\Desktop\семинар. ранний возраст. музыка\20230214_105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733" y="2434113"/>
            <a:ext cx="4713814" cy="3414028"/>
          </a:xfrm>
          <a:prstGeom prst="rect">
            <a:avLst/>
          </a:prstGeom>
          <a:noFill/>
        </p:spPr>
      </p:pic>
      <p:pic>
        <p:nvPicPr>
          <p:cNvPr id="1027" name="Picture 3" descr="C:\Users\sk\Desktop\семинар. ранний возраст. музыка\20230214_105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0511" y="2452827"/>
            <a:ext cx="3892812" cy="336516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0125" y="296863"/>
            <a:ext cx="6543675" cy="2986087"/>
          </a:xfrm>
        </p:spPr>
        <p:txBody>
          <a:bodyPr/>
          <a:lstStyle/>
          <a:p>
            <a:pPr eaLnBrk="1" hangingPunct="1">
              <a:lnSpc>
                <a:spcPct val="115000"/>
              </a:lnSpc>
              <a:defRPr/>
            </a:pPr>
            <a:r>
              <a:rPr lang="ru-RU" sz="2400" b="1" u="sng" dirty="0" smtClean="0">
                <a:solidFill>
                  <a:srgbClr val="FF0000"/>
                </a:solidFill>
                <a:latin typeface="Arial Black" pitchFamily="34" charset="0"/>
              </a:rPr>
              <a:t>Музыкальные и музыкально-ритмические игры с музыкальными инструментами.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 b="1" dirty="0" smtClean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(Развитие речи, внимания, умения ориентироваться в пространстве. Развитие чувства ритма.)</a:t>
            </a:r>
            <a:r>
              <a:rPr lang="ru-RU" sz="2400" b="1" dirty="0" smtClean="0">
                <a:latin typeface="+mn-lt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400" b="1" dirty="0" smtClean="0">
              <a:solidFill>
                <a:srgbClr val="FF0000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764" y="2626470"/>
            <a:ext cx="8046720" cy="371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575" y="153988"/>
            <a:ext cx="6797675" cy="2678112"/>
          </a:xfrm>
        </p:spPr>
        <p:txBody>
          <a:bodyPr/>
          <a:lstStyle/>
          <a:p>
            <a:pPr eaLnBrk="1" hangingPunct="1">
              <a:lnSpc>
                <a:spcPct val="115000"/>
              </a:lnSpc>
              <a:defRPr/>
            </a:pPr>
            <a:r>
              <a:rPr lang="ru-RU" sz="2300" b="1" u="sng" dirty="0" smtClean="0">
                <a:solidFill>
                  <a:srgbClr val="FF0000"/>
                </a:solidFill>
                <a:latin typeface="Arial Black" pitchFamily="34" charset="0"/>
              </a:rPr>
              <a:t>Логопедическая (артикуляционная</a:t>
            </a:r>
            <a:r>
              <a:rPr lang="ru-RU" sz="2300" b="1" u="sng" dirty="0" smtClean="0">
                <a:solidFill>
                  <a:srgbClr val="FF0000"/>
                </a:solidFill>
                <a:latin typeface="Arial Black" pitchFamily="34" charset="0"/>
              </a:rPr>
              <a:t>) и дыхательная гимнастики </a:t>
            </a:r>
            <a:r>
              <a:rPr lang="ru-RU" sz="2300" b="1" u="sng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300" b="1" u="sng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300" b="1" u="sng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400" b="1" dirty="0" smtClean="0"/>
              <a:t>(</a:t>
            </a:r>
            <a:r>
              <a:rPr lang="ru-RU" sz="2000" b="1" dirty="0" smtClean="0">
                <a:latin typeface="+mn-lt"/>
              </a:rPr>
              <a:t>Укрепление мышц органов артикуляции, развитие их подвижности. </a:t>
            </a:r>
            <a:r>
              <a:rPr lang="ru-RU" sz="2000" b="1" dirty="0" smtClean="0">
                <a:latin typeface="+mn-lt"/>
              </a:rPr>
              <a:t>)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</a:br>
            <a:endParaRPr lang="ru-RU" sz="2400" b="1" dirty="0">
              <a:solidFill>
                <a:srgbClr val="FF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55702"/>
            <a:ext cx="5409398" cy="348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0029" y="2387064"/>
            <a:ext cx="2993457" cy="4347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125" y="198438"/>
            <a:ext cx="6929438" cy="2676525"/>
          </a:xfrm>
        </p:spPr>
        <p:txBody>
          <a:bodyPr/>
          <a:lstStyle/>
          <a:p>
            <a:pPr eaLnBrk="1" hangingPunct="1">
              <a:lnSpc>
                <a:spcPct val="115000"/>
              </a:lnSpc>
              <a:defRPr/>
            </a:pPr>
            <a:r>
              <a:rPr lang="ru-RU" sz="2400" b="1" u="sng" dirty="0" smtClean="0">
                <a:solidFill>
                  <a:srgbClr val="FF0000"/>
                </a:solidFill>
                <a:latin typeface="Arial Black" pitchFamily="34" charset="0"/>
              </a:rPr>
              <a:t>Упражнения на развитие мимических мышц. Коммуникативные игры и танцы.</a:t>
            </a:r>
            <a:r>
              <a:rPr lang="ru-RU" sz="2400" b="1" u="sng" dirty="0" smtClean="0"/>
              <a:t> </a:t>
            </a:r>
            <a:br>
              <a:rPr lang="ru-RU" sz="2400" b="1" u="sng" dirty="0" smtClean="0"/>
            </a:br>
            <a:r>
              <a:rPr lang="ru-RU" sz="2400" b="1" dirty="0" smtClean="0"/>
              <a:t>(</a:t>
            </a:r>
            <a:r>
              <a:rPr lang="ru-RU" sz="2000" b="1" dirty="0" smtClean="0">
                <a:latin typeface="+mn-lt"/>
              </a:rPr>
              <a:t>Развитие эмоциональной сферы, ассоциативно-образного мышления, выразительности невербальных средств </a:t>
            </a:r>
            <a:br>
              <a:rPr lang="ru-RU" sz="2000" b="1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общения, позитивного самоощущения.)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</a:br>
            <a:endParaRPr lang="ru-RU" sz="2400" b="1" dirty="0">
              <a:solidFill>
                <a:srgbClr val="FF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894" y="2530253"/>
            <a:ext cx="3373724" cy="417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7267" y="2579571"/>
            <a:ext cx="3222381" cy="41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</TotalTime>
  <Words>348</Words>
  <Application>Microsoft Office PowerPoint</Application>
  <PresentationFormat>Экран (4:3)</PresentationFormat>
  <Paragraphs>45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«Веселая логоритмика для малышей» </vt:lpstr>
      <vt:lpstr>Цель логоритмики</vt:lpstr>
      <vt:lpstr>Задачи логоритмики</vt:lpstr>
      <vt:lpstr>«Первое понимание логопедической ритмики основано на сочетании слова, музыки и движения. Взаимоотношения указанных компонентов могут быть разнообразными, с преобладанием одного из них или связи между ними».</vt:lpstr>
      <vt:lpstr>Логоритмические занятия включают в себя  следующие элементы:</vt:lpstr>
      <vt:lpstr>Пальчиковая гимнастика, песни и  стихи, сопровождаемые   движением рук. (Развитие мелкой моторики, плавности и  выразительности речи, речевого слуха и речевой памяти. )  </vt:lpstr>
      <vt:lpstr>Музыкальные и музыкально-ритмические игры с музыкальными инструментами.  (Развитие речи, внимания, умения ориентироваться в пространстве. Развитие чувства ритма.)  </vt:lpstr>
      <vt:lpstr>Логопедическая (артикуляционная) и дыхательная гимнастики   (Укрепление мышц органов артикуляции, развитие их подвижности. )  </vt:lpstr>
      <vt:lpstr>Упражнения на развитие мимических мышц. Коммуникативные игры и танцы.  (Развитие эмоциональной сферы, ассоциативно-образного мышления, выразительности невербальных средств  общения, позитивного самоощущения.) </vt:lpstr>
      <vt:lpstr>Упражнения на развитие общей моторики, соответствующие возрастным особенностям. ( Развитие мышечно-двигательной и координационной сферы.)  </vt:lpstr>
      <vt:lpstr>Логоритмическая работа в течение дня в детском саду</vt:lpstr>
      <vt:lpstr>Вывод: </vt:lpstr>
      <vt:lpstr>Благодарю за внимание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Инна</dc:creator>
  <cp:lastModifiedBy>sk</cp:lastModifiedBy>
  <cp:revision>41</cp:revision>
  <dcterms:created xsi:type="dcterms:W3CDTF">2015-02-19T20:52:53Z</dcterms:created>
  <dcterms:modified xsi:type="dcterms:W3CDTF">2023-12-21T02:23:21Z</dcterms:modified>
</cp:coreProperties>
</file>