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300" r:id="rId3"/>
    <p:sldId id="281" r:id="rId4"/>
    <p:sldId id="295" r:id="rId5"/>
    <p:sldId id="285" r:id="rId6"/>
    <p:sldId id="296" r:id="rId7"/>
    <p:sldId id="297" r:id="rId8"/>
    <p:sldId id="298" r:id="rId9"/>
    <p:sldId id="299" r:id="rId10"/>
    <p:sldId id="301" r:id="rId11"/>
    <p:sldId id="302" r:id="rId12"/>
    <p:sldId id="303" r:id="rId13"/>
    <p:sldId id="312" r:id="rId14"/>
    <p:sldId id="311" r:id="rId15"/>
    <p:sldId id="304" r:id="rId16"/>
    <p:sldId id="306" r:id="rId17"/>
    <p:sldId id="313" r:id="rId18"/>
    <p:sldId id="305" r:id="rId19"/>
    <p:sldId id="310" r:id="rId20"/>
    <p:sldId id="309" r:id="rId21"/>
    <p:sldId id="307" r:id="rId22"/>
    <p:sldId id="314" r:id="rId23"/>
    <p:sldId id="308" r:id="rId24"/>
    <p:sldId id="315" r:id="rId25"/>
    <p:sldId id="318" r:id="rId26"/>
    <p:sldId id="317" r:id="rId27"/>
    <p:sldId id="316" r:id="rId28"/>
    <p:sldId id="26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7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1B49-46EE-4FE9-AD51-51D2E96A766A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5D51-6393-4EA9-AB67-FA75EA705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1B49-46EE-4FE9-AD51-51D2E96A766A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5D51-6393-4EA9-AB67-FA75EA705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1B49-46EE-4FE9-AD51-51D2E96A766A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5D51-6393-4EA9-AB67-FA75EA705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1B49-46EE-4FE9-AD51-51D2E96A766A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5D51-6393-4EA9-AB67-FA75EA705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1B49-46EE-4FE9-AD51-51D2E96A766A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5D51-6393-4EA9-AB67-FA75EA705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1B49-46EE-4FE9-AD51-51D2E96A766A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5D51-6393-4EA9-AB67-FA75EA705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1B49-46EE-4FE9-AD51-51D2E96A766A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5D51-6393-4EA9-AB67-FA75EA705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1B49-46EE-4FE9-AD51-51D2E96A766A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5D51-6393-4EA9-AB67-FA75EA705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1B49-46EE-4FE9-AD51-51D2E96A766A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5D51-6393-4EA9-AB67-FA75EA705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1B49-46EE-4FE9-AD51-51D2E96A766A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5D51-6393-4EA9-AB67-FA75EA705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1B49-46EE-4FE9-AD51-51D2E96A766A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5D51-6393-4EA9-AB67-FA75EA705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91B49-46EE-4FE9-AD51-51D2E96A766A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5D51-6393-4EA9-AB67-FA75EA705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 and Settings\Валентина Лазаревна\Рабочий стол\59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583450"/>
            <a:ext cx="657229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4869160"/>
            <a:ext cx="75610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Проект «До свидания, детский сад! Здравствуй школа!»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подготовительная группа № 6 «Светлячки»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Воспитатели: Жданова Н.В., Гончарова А.Н.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2021 год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9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Образовательная область 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«</a:t>
            </a:r>
            <a:r>
              <a:rPr lang="ru-RU" b="1" dirty="0"/>
              <a:t>Художественно-эстетическое развитие»</a:t>
            </a:r>
          </a:p>
          <a:p>
            <a:r>
              <a:rPr lang="ru-RU" dirty="0"/>
              <a:t>НОД «Рисование» - </a:t>
            </a:r>
            <a:r>
              <a:rPr lang="ru-RU" dirty="0" smtClean="0"/>
              <a:t>«Мой любимый детский сад»,</a:t>
            </a:r>
            <a:r>
              <a:rPr lang="ru-RU" dirty="0"/>
              <a:t> «Мы художниками стали».</a:t>
            </a:r>
          </a:p>
          <a:p>
            <a:r>
              <a:rPr lang="ru-RU" dirty="0"/>
              <a:t>НОД «Лепка» - «Мы – будущие школьники».</a:t>
            </a:r>
          </a:p>
          <a:p>
            <a:r>
              <a:rPr lang="ru-RU" dirty="0"/>
              <a:t>НОД «Аппликация» - «Пригласительная открытка».</a:t>
            </a:r>
          </a:p>
          <a:p>
            <a:r>
              <a:rPr lang="ru-RU" dirty="0"/>
              <a:t>НОД «Ручной труд»: «Цветы для сотрудников детского сада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Оригами «Закладка для книги».</a:t>
            </a:r>
            <a:endParaRPr lang="ru-RU" dirty="0"/>
          </a:p>
          <a:p>
            <a:r>
              <a:rPr lang="ru-RU" dirty="0"/>
              <a:t>Музыка: </a:t>
            </a:r>
            <a:r>
              <a:rPr lang="ru-RU" dirty="0" smtClean="0"/>
              <a:t>песни</a:t>
            </a:r>
            <a:r>
              <a:rPr lang="ru-RU" dirty="0"/>
              <a:t>, стихи про детский </a:t>
            </a:r>
            <a:r>
              <a:rPr lang="ru-RU" dirty="0" smtClean="0"/>
              <a:t>сад, танцы</a:t>
            </a:r>
            <a:r>
              <a:rPr lang="ru-RU" dirty="0"/>
              <a:t>, прощальный вальс.</a:t>
            </a:r>
          </a:p>
          <a:p>
            <a:r>
              <a:rPr lang="ru-RU" dirty="0" smtClean="0"/>
              <a:t>Раскраски</a:t>
            </a:r>
            <a:r>
              <a:rPr lang="ru-RU" dirty="0"/>
              <a:t>, шаблоны, </a:t>
            </a:r>
            <a:r>
              <a:rPr lang="ru-RU" dirty="0" smtClean="0"/>
              <a:t>трафареты.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54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56937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Образовательная область 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«</a:t>
            </a:r>
            <a:r>
              <a:rPr lang="ru-RU" b="1" dirty="0"/>
              <a:t>Физическое развитие»</a:t>
            </a:r>
          </a:p>
          <a:p>
            <a:r>
              <a:rPr lang="ru-RU" dirty="0"/>
              <a:t>Комплекс утренней гимнастики: «В любом месте веселее вместе».</a:t>
            </a:r>
          </a:p>
          <a:p>
            <a:r>
              <a:rPr lang="ru-RU" dirty="0"/>
              <a:t>Подвижные игры: «Собери скорей портфель», «Урок – перемена», «Мы – весёлые ребята», «Ловишки с лентами», «Мяч водящему», «На одной ножке по дорожке».</a:t>
            </a:r>
          </a:p>
          <a:p>
            <a:r>
              <a:rPr lang="ru-RU" dirty="0"/>
              <a:t>Динамическое упражнение: «В школу мы с тобой пойдем».</a:t>
            </a:r>
          </a:p>
          <a:p>
            <a:r>
              <a:rPr lang="ru-RU" dirty="0"/>
              <a:t>Самомассаж пальцев и кистей рук «Наш веселый карандаш» (с ребристым карандашом).</a:t>
            </a:r>
          </a:p>
          <a:p>
            <a:r>
              <a:rPr lang="ru-RU" dirty="0"/>
              <a:t>Пальчиковая гимнастика «В школу».</a:t>
            </a:r>
          </a:p>
        </p:txBody>
      </p:sp>
    </p:spTree>
    <p:extLst>
      <p:ext uri="{BB962C8B-B14F-4D97-AF65-F5344CB8AC3E}">
        <p14:creationId xmlns:p14="http://schemas.microsoft.com/office/powerpoint/2010/main" val="261913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/>
              <a:t>Работа с родителями.</a:t>
            </a:r>
          </a:p>
          <a:p>
            <a:r>
              <a:rPr lang="ru-RU" dirty="0"/>
              <a:t>Помощь родителей в подборе иллюстрированного и видеоматериала, изготовлении стенгазеты «В добрый путь!».</a:t>
            </a:r>
          </a:p>
          <a:p>
            <a:r>
              <a:rPr lang="ru-RU" dirty="0" smtClean="0"/>
              <a:t>Просмотр </a:t>
            </a:r>
            <a:r>
              <a:rPr lang="ru-RU" dirty="0"/>
              <a:t>м/ф «Как верблюжонок и ослик в школу ходили», «Чебурашка идет в школу», «Девочка в цирке», «Вовка в Тридесятом царстве», «Опять двойка», «В стране невыученных уроков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 smtClean="0"/>
              <a:t>Консультация для родителей</a:t>
            </a:r>
            <a:r>
              <a:rPr lang="ru-RU" dirty="0"/>
              <a:t> «Режим будущего первоклассника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/>
              <a:t>Папка – передвижка  </a:t>
            </a:r>
            <a:r>
              <a:rPr lang="ru-RU" dirty="0" smtClean="0"/>
              <a:t>«Первый раз в первый класс».</a:t>
            </a:r>
          </a:p>
          <a:p>
            <a:r>
              <a:rPr lang="ru-RU" dirty="0"/>
              <a:t>«Дорога в школу от дома» (ПДД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91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календаря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58924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17 мая: </a:t>
            </a:r>
            <a:r>
              <a:rPr lang="ru-RU" dirty="0"/>
              <a:t>Беседа  «Был я маленький, стал большой»</a:t>
            </a:r>
            <a:endParaRPr lang="ru-RU" dirty="0" smtClean="0"/>
          </a:p>
          <a:p>
            <a:r>
              <a:rPr lang="ru-RU" dirty="0"/>
              <a:t>18 мая: НОД «Развитие речи» - «Школа. Школьные принадлежности». </a:t>
            </a:r>
            <a:endParaRPr lang="ru-RU" dirty="0" smtClean="0"/>
          </a:p>
          <a:p>
            <a:r>
              <a:rPr lang="ru-RU" dirty="0" smtClean="0"/>
              <a:t>19 мая: загадки о школе</a:t>
            </a:r>
          </a:p>
          <a:p>
            <a:r>
              <a:rPr lang="ru-RU" dirty="0" smtClean="0"/>
              <a:t>20 мая: с/р игра «Школьный урок»</a:t>
            </a:r>
          </a:p>
          <a:p>
            <a:r>
              <a:rPr lang="ru-RU" dirty="0" smtClean="0"/>
              <a:t>21 мая: лепка «</a:t>
            </a:r>
            <a:r>
              <a:rPr lang="ru-RU" dirty="0"/>
              <a:t>Мы – будущие школьники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22-23 мая: выучить стихи к выпускному по сценарию (задание на выходные вместе с родителями)</a:t>
            </a:r>
          </a:p>
          <a:p>
            <a:r>
              <a:rPr lang="ru-RU" dirty="0" smtClean="0"/>
              <a:t>24 мая: графический диктант «Ученица»</a:t>
            </a:r>
          </a:p>
          <a:p>
            <a:r>
              <a:rPr lang="ru-RU" dirty="0" smtClean="0"/>
              <a:t>25 мая: просмотр </a:t>
            </a:r>
            <a:r>
              <a:rPr lang="ru-RU" dirty="0"/>
              <a:t>м/ф «Как верблюжонок и ослик в школу ходили</a:t>
            </a:r>
            <a:r>
              <a:rPr lang="ru-RU" dirty="0" smtClean="0"/>
              <a:t>»</a:t>
            </a:r>
          </a:p>
          <a:p>
            <a:r>
              <a:rPr lang="ru-RU" dirty="0"/>
              <a:t>26 мая: НОД ФЭМП: «Путешествие в страну математики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27 мая: оригами «Закладка для книг»</a:t>
            </a:r>
          </a:p>
          <a:p>
            <a:r>
              <a:rPr lang="ru-RU" dirty="0" smtClean="0"/>
              <a:t>28 мая: пословицы и поговорки о школе</a:t>
            </a:r>
          </a:p>
          <a:p>
            <a:r>
              <a:rPr lang="ru-RU" dirty="0" smtClean="0"/>
              <a:t>29-30 мая: рисунок «Будущий первоклассник» </a:t>
            </a:r>
            <a:r>
              <a:rPr lang="ru-RU" dirty="0"/>
              <a:t>(задание на выходные вместе с родителями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31 мая: экскурсия по детскому саду</a:t>
            </a:r>
          </a:p>
          <a:p>
            <a:r>
              <a:rPr lang="ru-RU" dirty="0" smtClean="0"/>
              <a:t>1 июня: дискотека «День защиты детей»</a:t>
            </a:r>
          </a:p>
          <a:p>
            <a:r>
              <a:rPr lang="ru-RU" dirty="0" smtClean="0"/>
              <a:t>2 </a:t>
            </a:r>
            <a:r>
              <a:rPr lang="ru-RU" dirty="0"/>
              <a:t>июня</a:t>
            </a:r>
            <a:r>
              <a:rPr lang="ru-RU" dirty="0" smtClean="0"/>
              <a:t>: НОД «Мир природы» викторина</a:t>
            </a:r>
          </a:p>
          <a:p>
            <a:r>
              <a:rPr lang="ru-RU" dirty="0" smtClean="0"/>
              <a:t>3 </a:t>
            </a:r>
            <a:r>
              <a:rPr lang="ru-RU" dirty="0"/>
              <a:t>июня</a:t>
            </a:r>
            <a:r>
              <a:rPr lang="ru-RU" dirty="0" smtClean="0"/>
              <a:t>: фотогазета «Каким я пришел в детский сад» </a:t>
            </a:r>
          </a:p>
          <a:p>
            <a:r>
              <a:rPr lang="ru-RU" dirty="0" smtClean="0"/>
              <a:t>4 </a:t>
            </a:r>
            <a:r>
              <a:rPr lang="ru-RU" sz="3300" dirty="0">
                <a:solidFill>
                  <a:prstClr val="black"/>
                </a:solidFill>
              </a:rPr>
              <a:t>июня: НОД «Аппликация» - «Пригласительная открытка»</a:t>
            </a:r>
            <a:endParaRPr lang="ru-RU" sz="3300" dirty="0" smtClean="0">
              <a:solidFill>
                <a:prstClr val="black"/>
              </a:solidFill>
            </a:endParaRPr>
          </a:p>
          <a:p>
            <a:r>
              <a:rPr lang="ru-RU" dirty="0" smtClean="0"/>
              <a:t>5-6 </a:t>
            </a:r>
            <a:r>
              <a:rPr lang="ru-RU" dirty="0"/>
              <a:t>июня: </a:t>
            </a:r>
            <a:r>
              <a:rPr lang="ru-RU" dirty="0" smtClean="0"/>
              <a:t>«Дорога в школу от дома» ПДД </a:t>
            </a:r>
            <a:r>
              <a:rPr lang="ru-RU" dirty="0"/>
              <a:t>(задание на выходные вместе с родителями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7 </a:t>
            </a:r>
            <a:r>
              <a:rPr lang="ru-RU" dirty="0"/>
              <a:t>июня: </a:t>
            </a:r>
            <a:r>
              <a:rPr lang="ru-RU" dirty="0" smtClean="0"/>
              <a:t>литературная викторина</a:t>
            </a:r>
          </a:p>
          <a:p>
            <a:r>
              <a:rPr lang="ru-RU" dirty="0"/>
              <a:t>8 июня</a:t>
            </a:r>
            <a:r>
              <a:rPr lang="ru-RU" dirty="0" smtClean="0"/>
              <a:t>: НОД «Скоро в школу мы пойдем»</a:t>
            </a:r>
          </a:p>
          <a:p>
            <a:r>
              <a:rPr lang="ru-RU" dirty="0" smtClean="0"/>
              <a:t>9 </a:t>
            </a:r>
            <a:r>
              <a:rPr lang="ru-RU" dirty="0"/>
              <a:t>июня: НОД «Ручной </a:t>
            </a:r>
            <a:r>
              <a:rPr lang="ru-RU" dirty="0" smtClean="0"/>
              <a:t>труд»</a:t>
            </a:r>
          </a:p>
          <a:p>
            <a:r>
              <a:rPr lang="ru-RU" dirty="0" smtClean="0"/>
              <a:t>10 </a:t>
            </a:r>
            <a:r>
              <a:rPr lang="ru-RU" dirty="0" smtClean="0"/>
              <a:t>июня: «Выпускной бал!»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779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Календарь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205610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3928" y="1700808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882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3 </a:t>
            </a:r>
            <a:r>
              <a:rPr lang="ru-RU" b="1" dirty="0"/>
              <a:t>этап. Заключительный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Выставка книг о школе в</a:t>
            </a:r>
            <a:r>
              <a:rPr lang="ru-RU" b="1" dirty="0"/>
              <a:t> </a:t>
            </a:r>
            <a:r>
              <a:rPr lang="ru-RU" dirty="0"/>
              <a:t>«Центре книги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 smtClean="0"/>
              <a:t>Выставки рисунков «Мой любимый детский сад», «Будущий первоклассник».</a:t>
            </a:r>
          </a:p>
          <a:p>
            <a:r>
              <a:rPr lang="ru-RU" dirty="0"/>
              <a:t>Фотогазета «Каким я пришел в детский сад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Стенгазета</a:t>
            </a:r>
            <a:r>
              <a:rPr lang="ru-RU" dirty="0"/>
              <a:t> «В добрый путь</a:t>
            </a:r>
            <a:r>
              <a:rPr lang="ru-RU" dirty="0" smtClean="0"/>
              <a:t>!»</a:t>
            </a:r>
          </a:p>
          <a:p>
            <a:r>
              <a:rPr lang="ru-RU" dirty="0" smtClean="0"/>
              <a:t>Выпускной </a:t>
            </a:r>
            <a:r>
              <a:rPr lang="ru-RU" dirty="0"/>
              <a:t>бал.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637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ru-RU" dirty="0" smtClean="0"/>
              <a:t>Полученный результат: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0610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Дети погрузились в атмосферу </a:t>
            </a:r>
            <a:r>
              <a:rPr lang="ru-RU" dirty="0"/>
              <a:t>радости, </a:t>
            </a:r>
            <a:r>
              <a:rPr lang="ru-RU" dirty="0" smtClean="0"/>
              <a:t>ожидания предстоящего праздника. </a:t>
            </a:r>
          </a:p>
          <a:p>
            <a:r>
              <a:rPr lang="ru-RU" dirty="0" smtClean="0"/>
              <a:t>Создана психологическая мотивация </a:t>
            </a:r>
            <a:r>
              <a:rPr lang="ru-RU" dirty="0"/>
              <a:t>готовности детей к школе.</a:t>
            </a:r>
          </a:p>
          <a:p>
            <a:r>
              <a:rPr lang="ru-RU" dirty="0"/>
              <a:t>Дети стали самостоятельными и активными, принимая участие в сюжетно-ролевых играх.</a:t>
            </a:r>
          </a:p>
          <a:p>
            <a:r>
              <a:rPr lang="ru-RU" dirty="0" smtClean="0"/>
              <a:t>Развивается </a:t>
            </a:r>
            <a:r>
              <a:rPr lang="ru-RU" dirty="0"/>
              <a:t>связная речь, пополнился словарный запас.</a:t>
            </a:r>
          </a:p>
          <a:p>
            <a:r>
              <a:rPr lang="ru-RU" dirty="0" smtClean="0"/>
              <a:t>Обеспечено развитие </a:t>
            </a:r>
            <a:r>
              <a:rPr lang="ru-RU" dirty="0"/>
              <a:t>способностей детей в различных видах художественно - эстетической деятельности.</a:t>
            </a:r>
          </a:p>
          <a:p>
            <a:r>
              <a:rPr lang="ru-RU" dirty="0"/>
              <a:t>Заинтересованность и активизация родителей в подготовке и проведении </a:t>
            </a:r>
            <a:r>
              <a:rPr lang="ru-RU" dirty="0" smtClean="0"/>
              <a:t>праздника достигнута.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071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926976"/>
          </a:xfrm>
        </p:spPr>
        <p:txBody>
          <a:bodyPr/>
          <a:lstStyle/>
          <a:p>
            <a:r>
              <a:rPr lang="ru-RU" dirty="0" smtClean="0"/>
              <a:t>Графический диктант «Ученица»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200" y="1843881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856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Свободная деятельность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00" y="1843881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200" y="1843881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315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Свободная деятельность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8484" y="2351013"/>
            <a:ext cx="40386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7907" y="2421990"/>
            <a:ext cx="4038600" cy="288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82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63688" y="2132856"/>
            <a:ext cx="6696744" cy="32403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Вид проекта: </a:t>
            </a:r>
            <a:r>
              <a:rPr lang="ru-RU" sz="2800" b="1" dirty="0" smtClean="0">
                <a:solidFill>
                  <a:schemeClr val="tx1"/>
                </a:solidFill>
              </a:rPr>
              <a:t>информационный, творческо – образовательный, краткосрочный (с 17 мая по 10 июня).</a:t>
            </a:r>
          </a:p>
          <a:p>
            <a:r>
              <a:rPr lang="ru-RU" sz="3500" b="1" dirty="0" smtClean="0">
                <a:solidFill>
                  <a:schemeClr val="tx1"/>
                </a:solidFill>
              </a:rPr>
              <a:t>Участники проекта: </a:t>
            </a:r>
            <a:r>
              <a:rPr lang="ru-RU" sz="2800" b="1" dirty="0" smtClean="0">
                <a:solidFill>
                  <a:schemeClr val="tx1"/>
                </a:solidFill>
              </a:rPr>
              <a:t>воспитатели, дети, родители, музыкальный руководитель.</a:t>
            </a:r>
          </a:p>
        </p:txBody>
      </p:sp>
    </p:spTree>
    <p:extLst>
      <p:ext uri="{BB962C8B-B14F-4D97-AF65-F5344CB8AC3E}">
        <p14:creationId xmlns:p14="http://schemas.microsoft.com/office/powerpoint/2010/main" val="233383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Сюжетно – ролевая игра </a:t>
            </a:r>
            <a:br>
              <a:rPr lang="ru-RU" dirty="0" smtClean="0"/>
            </a:br>
            <a:r>
              <a:rPr lang="ru-RU" dirty="0" smtClean="0"/>
              <a:t>«Школьный урок»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512" y="198884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9992" y="198884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043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рисунков </a:t>
            </a:r>
            <a:br>
              <a:rPr lang="ru-RU" dirty="0" smtClean="0"/>
            </a:br>
            <a:r>
              <a:rPr lang="ru-RU" dirty="0" smtClean="0"/>
              <a:t>«Мой любимый детский сад»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200" y="1843881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674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Развивающая среда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3528" y="1412776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6752"/>
            <a:ext cx="4038600" cy="186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r="3917"/>
          <a:stretch/>
        </p:blipFill>
        <p:spPr bwMode="auto">
          <a:xfrm rot="5400000">
            <a:off x="4324363" y="3056095"/>
            <a:ext cx="287153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295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книг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00" y="1843881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200" y="1843881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403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Фотогазета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00" y="1843881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200" y="1843881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553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«День защиты детей»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512" y="1268760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6876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849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творчество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038600" cy="186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200" y="1843881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5616" y="3233156"/>
            <a:ext cx="2818656" cy="281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578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Выпускной бал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17032"/>
            <a:ext cx="3312368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4038600" cy="227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3"/>
          <a:stretch/>
        </p:blipFill>
        <p:spPr bwMode="auto">
          <a:xfrm>
            <a:off x="827584" y="1268760"/>
            <a:ext cx="234730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970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998foto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038230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071802" y="1357298"/>
            <a:ext cx="54292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ru-RU" sz="2000" b="1" dirty="0" smtClean="0">
                <a:latin typeface="Georgia" pitchFamily="18" charset="0"/>
              </a:rPr>
              <a:t>Поздравляем с важной датой, </a:t>
            </a:r>
            <a:br>
              <a:rPr lang="ru-RU" sz="2000" b="1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>        Вас, родные дошколята! </a:t>
            </a:r>
            <a:br>
              <a:rPr lang="ru-RU" sz="2000" b="1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>       Детский сад был вашим домом —            Светлым, теплым и знакомым! </a:t>
            </a:r>
            <a:br>
              <a:rPr lang="ru-RU" sz="2000" b="1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>       Промелькнут деньки, и вскоре </a:t>
            </a:r>
            <a:br>
              <a:rPr lang="ru-RU" sz="2000" b="1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>       Предстоит учиться в школе! </a:t>
            </a:r>
          </a:p>
          <a:p>
            <a:pPr lvl="0" indent="1905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Georgia" pitchFamily="18" charset="0"/>
                <a:cs typeface="Arial" pitchFamily="34" charset="0"/>
              </a:rPr>
              <a:t>       Мы гордимся вами, дети,</a:t>
            </a:r>
            <a:endParaRPr lang="ru-RU" sz="2000" b="1" dirty="0" smtClean="0">
              <a:latin typeface="Georgia" pitchFamily="18" charset="0"/>
            </a:endParaRPr>
          </a:p>
          <a:p>
            <a:pPr lvl="0" indent="1905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Georgia" pitchFamily="18" charset="0"/>
                <a:cs typeface="Arial" pitchFamily="34" charset="0"/>
              </a:rPr>
              <a:t>           И надеемся на вас,</a:t>
            </a:r>
          </a:p>
          <a:p>
            <a:pPr lvl="0" indent="1905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Georgia" pitchFamily="18" charset="0"/>
                <a:cs typeface="Arial" pitchFamily="34" charset="0"/>
              </a:rPr>
              <a:t>                               Провожая по планете</a:t>
            </a:r>
            <a:endParaRPr lang="ru-RU" sz="2000" b="1" dirty="0" smtClean="0">
              <a:latin typeface="Georgia" pitchFamily="18" charset="0"/>
            </a:endParaRPr>
          </a:p>
          <a:p>
            <a:pPr lvl="0" indent="1905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Georgia" pitchFamily="18" charset="0"/>
                <a:cs typeface="Arial" pitchFamily="34" charset="0"/>
              </a:rPr>
              <a:t>    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В добрый путь </a:t>
            </a:r>
          </a:p>
          <a:p>
            <a:pPr lvl="0" indent="1905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                            и в первый </a:t>
            </a:r>
          </a:p>
          <a:p>
            <a:pPr lvl="0" indent="1905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                       класс!</a:t>
            </a:r>
            <a:r>
              <a:rPr lang="ru-RU" sz="2400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ru-RU" sz="2400" b="1" dirty="0" smtClean="0">
                <a:latin typeface="Comic Sans MS" pitchFamily="66" charset="0"/>
                <a:cs typeface="Arial" pitchFamily="34" charset="0"/>
              </a:rPr>
            </a:br>
            <a:endParaRPr lang="ru-RU" sz="2400" b="1" dirty="0" smtClean="0">
              <a:latin typeface="Comic Sans MS" pitchFamily="66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0"/>
            <a:ext cx="5500726" cy="9233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добрый  час!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Цель проекта: </a:t>
            </a:r>
            <a:r>
              <a:rPr lang="ru-RU" sz="3200" b="0" cap="none" dirty="0" smtClean="0"/>
              <a:t>организация оригинального, запоминающегося прощания детей с детским садом.</a:t>
            </a:r>
            <a:endParaRPr lang="ru-RU" sz="3200" b="0" cap="none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429000"/>
            <a:ext cx="7560840" cy="2808312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dirty="0" smtClean="0">
                <a:solidFill>
                  <a:schemeClr val="tx1"/>
                </a:solidFill>
              </a:rPr>
              <a:t>Актуальность: </a:t>
            </a:r>
            <a:r>
              <a:rPr lang="ru-RU" sz="2800" dirty="0" smtClean="0">
                <a:solidFill>
                  <a:schemeClr val="tx1"/>
                </a:solidFill>
              </a:rPr>
              <a:t>На </a:t>
            </a:r>
            <a:r>
              <a:rPr lang="ru-RU" sz="2800" dirty="0">
                <a:solidFill>
                  <a:schemeClr val="tx1"/>
                </a:solidFill>
              </a:rPr>
              <a:t>сегодняшний день в потоке многочисленной информации мы не замечаем, как выросли наши дети. Многие ребята отличаются по показателям произвольности поведения. Главная причина этого, по мнению психологов и педагогов, заорганизованность, чрезмерная занятость воспитанников и их родителей. Поэтому, выпускной в детском саду – очень важный праздник для детей и для их родителей, возможность для всех участников раскрыть все свои способности.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80728"/>
            <a:ext cx="4896544" cy="1143000"/>
          </a:xfrm>
        </p:spPr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06104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Формировать представления о выпускном бале, как веселом и добром </a:t>
            </a:r>
            <a:r>
              <a:rPr lang="ru-RU" dirty="0" smtClean="0"/>
              <a:t>празднике.</a:t>
            </a:r>
            <a:endParaRPr lang="ru-RU" dirty="0"/>
          </a:p>
          <a:p>
            <a:r>
              <a:rPr lang="ru-RU" dirty="0" smtClean="0"/>
              <a:t>Формировать </a:t>
            </a:r>
            <a:r>
              <a:rPr lang="ru-RU" dirty="0"/>
              <a:t>психологическую готовность детей к школе.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интерес к совместной со сверстниками и взрослыми деятельности.</a:t>
            </a:r>
          </a:p>
          <a:p>
            <a:r>
              <a:rPr lang="ru-RU" dirty="0" smtClean="0"/>
              <a:t>Учить </a:t>
            </a:r>
            <a:r>
              <a:rPr lang="ru-RU" dirty="0" smtClean="0"/>
              <a:t>вежливо </a:t>
            </a:r>
            <a:r>
              <a:rPr lang="ru-RU" dirty="0"/>
              <a:t>вступать в общение и социальные взаимодействия.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способность детей представлять окружающим свою деятельность, умение рассказывать о своих достижениях и затруднениях.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и закреплять двигательные, психические, интеллектуальные, творческие способности воспитанников в разнообразных видах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06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94122"/>
          </a:xfrm>
        </p:spPr>
        <p:txBody>
          <a:bodyPr/>
          <a:lstStyle/>
          <a:p>
            <a:r>
              <a:rPr lang="ru-RU" b="1" dirty="0" smtClean="0"/>
              <a:t>Ожидаемый результат: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Создание атмосферы радости, формирование положительного состояния всех участников образовательного процесса.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психологической мотивации готовности детей к школе.</a:t>
            </a:r>
          </a:p>
          <a:p>
            <a:r>
              <a:rPr lang="ru-RU" dirty="0" smtClean="0"/>
              <a:t>Обеспечение </a:t>
            </a:r>
            <a:r>
              <a:rPr lang="ru-RU" dirty="0"/>
              <a:t>содержательной и технологической интеграции деятельности детей, </a:t>
            </a:r>
            <a:r>
              <a:rPr lang="ru-RU" dirty="0" smtClean="0"/>
              <a:t>специалистов </a:t>
            </a:r>
            <a:r>
              <a:rPr lang="ru-RU" dirty="0"/>
              <a:t>ДОУ и родителей.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способностей детей в различных видах художественно - эстетической деятельности.</a:t>
            </a:r>
          </a:p>
          <a:p>
            <a:r>
              <a:rPr lang="ru-RU" dirty="0" smtClean="0"/>
              <a:t>Заинтересованность </a:t>
            </a:r>
            <a:r>
              <a:rPr lang="ru-RU" dirty="0"/>
              <a:t>и активизация родителей в подготовке и проведении праздника.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38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Этапы реализации проекта: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u="sng" dirty="0"/>
              <a:t>1 этап. Подготовительный.</a:t>
            </a:r>
            <a:endParaRPr lang="ru-RU" dirty="0"/>
          </a:p>
          <a:p>
            <a:r>
              <a:rPr lang="ru-RU" dirty="0" smtClean="0"/>
              <a:t>Обсуждение </a:t>
            </a:r>
            <a:r>
              <a:rPr lang="ru-RU" dirty="0"/>
              <a:t>темы проекта и выбор формы для его </a:t>
            </a:r>
            <a:r>
              <a:rPr lang="ru-RU" dirty="0" smtClean="0"/>
              <a:t>защиты.</a:t>
            </a:r>
            <a:endParaRPr lang="ru-RU" dirty="0"/>
          </a:p>
          <a:p>
            <a:r>
              <a:rPr lang="ru-RU" dirty="0" smtClean="0"/>
              <a:t>Работа </a:t>
            </a:r>
            <a:r>
              <a:rPr lang="ru-RU" dirty="0"/>
              <a:t>с методическим материалом, литературой по данной </a:t>
            </a:r>
            <a:r>
              <a:rPr lang="ru-RU" dirty="0" smtClean="0"/>
              <a:t>теме.</a:t>
            </a:r>
            <a:endParaRPr lang="ru-RU" dirty="0"/>
          </a:p>
          <a:p>
            <a:r>
              <a:rPr lang="ru-RU" dirty="0" smtClean="0"/>
              <a:t>Беседы </a:t>
            </a:r>
            <a:r>
              <a:rPr lang="ru-RU" dirty="0"/>
              <a:t>с родителями, приглашение родителей принять участие в выставке рисунков.</a:t>
            </a:r>
          </a:p>
          <a:p>
            <a:r>
              <a:rPr lang="ru-RU" dirty="0" smtClean="0"/>
              <a:t>Назначение </a:t>
            </a:r>
            <a:r>
              <a:rPr lang="ru-RU" dirty="0"/>
              <a:t>даты выпускного бала</a:t>
            </a:r>
            <a:r>
              <a:rPr lang="ru-RU" dirty="0" smtClean="0"/>
              <a:t>.</a:t>
            </a:r>
          </a:p>
          <a:p>
            <a:r>
              <a:rPr lang="ru-RU" dirty="0"/>
              <a:t>Подобрать материалы, атрибуты для игровой, театрализованной деятельности детей.</a:t>
            </a:r>
          </a:p>
          <a:p>
            <a:r>
              <a:rPr lang="ru-RU" dirty="0" smtClean="0"/>
              <a:t>Подготовить </a:t>
            </a:r>
            <a:r>
              <a:rPr lang="ru-RU" dirty="0"/>
              <a:t>материал для изобразительной и продуктивной деятельности детей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1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2 этап. Организационный.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Довести до участников проекта важность данной проблемы</a:t>
            </a:r>
            <a:r>
              <a:rPr lang="ru-RU" dirty="0" smtClean="0"/>
              <a:t>.</a:t>
            </a:r>
          </a:p>
          <a:p>
            <a:r>
              <a:rPr lang="ru-RU" dirty="0"/>
              <a:t>Проведение занятий, бесед, </a:t>
            </a:r>
            <a:r>
              <a:rPr lang="ru-RU" dirty="0" smtClean="0"/>
              <a:t>викторин.</a:t>
            </a:r>
            <a:endParaRPr lang="ru-RU" dirty="0"/>
          </a:p>
          <a:p>
            <a:r>
              <a:rPr lang="ru-RU" dirty="0" smtClean="0"/>
              <a:t>Разучивание </a:t>
            </a:r>
            <a:r>
              <a:rPr lang="ru-RU" dirty="0"/>
              <a:t>стихов, чтение рассказов о детском саде, </a:t>
            </a:r>
            <a:r>
              <a:rPr lang="ru-RU" dirty="0" smtClean="0"/>
              <a:t>воспитателях.</a:t>
            </a:r>
          </a:p>
          <a:p>
            <a:r>
              <a:rPr lang="ru-RU" dirty="0"/>
              <a:t>Организация сюжетно - ролевых, дидактических и подвижных игр, индивидуальной и групповой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48981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Содержание проекта: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2453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800" b="1" dirty="0"/>
              <a:t>Образовательная область «Речевое развитие».</a:t>
            </a:r>
          </a:p>
          <a:p>
            <a:r>
              <a:rPr lang="ru-RU" dirty="0"/>
              <a:t>НОД «Развитие речи» - «Школа. Школьные принадлежности». </a:t>
            </a:r>
            <a:endParaRPr lang="ru-RU" dirty="0" smtClean="0"/>
          </a:p>
          <a:p>
            <a:r>
              <a:rPr lang="ru-RU" dirty="0" smtClean="0"/>
              <a:t>Дидактические </a:t>
            </a:r>
            <a:r>
              <a:rPr lang="ru-RU" dirty="0"/>
              <a:t>игры: «Для чего нужен предмет», «Первоклассник», «Придумай предложение о школе», «Портфель».</a:t>
            </a:r>
          </a:p>
          <a:p>
            <a:r>
              <a:rPr lang="ru-RU" dirty="0"/>
              <a:t>Игра – фантазия «Когда я буду учеником…»</a:t>
            </a:r>
          </a:p>
          <a:p>
            <a:r>
              <a:rPr lang="ru-RU" dirty="0"/>
              <a:t>Литературная викторина.</a:t>
            </a:r>
          </a:p>
          <a:p>
            <a:r>
              <a:rPr lang="ru-RU" dirty="0"/>
              <a:t>Чтение художественной литературы: </a:t>
            </a:r>
            <a:r>
              <a:rPr lang="ru-RU" dirty="0" smtClean="0"/>
              <a:t>Е. </a:t>
            </a:r>
            <a:r>
              <a:rPr lang="ru-RU" dirty="0" err="1" smtClean="0"/>
              <a:t>Листвяк</a:t>
            </a:r>
            <a:r>
              <a:rPr lang="ru-RU" dirty="0" smtClean="0"/>
              <a:t> «История школы», Л. Толстой «Филиппок», А. Чехов «Репетитор», М. Зощенко «Не надо врать», Е. Шварц «Как Маруся первый раз пришла в школу», Л. </a:t>
            </a:r>
            <a:r>
              <a:rPr lang="ru-RU" dirty="0" err="1" smtClean="0"/>
              <a:t>Коминский</a:t>
            </a:r>
            <a:r>
              <a:rPr lang="ru-RU" dirty="0" smtClean="0"/>
              <a:t> «Для чего ходят в школу», «Понедельник – день тяжелый», Н. Антонова «На букву Л», Г. Остер «Дети и эти», Н. Носов Рассказы, Т. Крюкова «Женька Москвичев и его друзья», Н. Сладков «Лесные сказки», Б. </a:t>
            </a:r>
            <a:r>
              <a:rPr lang="ru-RU" dirty="0" err="1" smtClean="0"/>
              <a:t>Заходер</a:t>
            </a:r>
            <a:r>
              <a:rPr lang="ru-RU" dirty="0" smtClean="0"/>
              <a:t> «Мохнатая Азбука», </a:t>
            </a:r>
            <a:r>
              <a:rPr lang="ru-RU" dirty="0"/>
              <a:t>В. Орлов </a:t>
            </a:r>
            <a:r>
              <a:rPr lang="ru-RU" i="1" dirty="0"/>
              <a:t>«</a:t>
            </a:r>
            <a:r>
              <a:rPr lang="ru-RU" dirty="0"/>
              <a:t>Что написано в тетрадке?», В. Головкин «Не везет», </a:t>
            </a:r>
            <a:r>
              <a:rPr lang="ru-RU" dirty="0" err="1" smtClean="0"/>
              <a:t>В.Драгунский</a:t>
            </a:r>
            <a:r>
              <a:rPr lang="ru-RU" dirty="0"/>
              <a:t> «Денискины рассказы</a:t>
            </a:r>
            <a:r>
              <a:rPr lang="ru-RU" dirty="0" smtClean="0"/>
              <a:t>».</a:t>
            </a:r>
          </a:p>
          <a:p>
            <a:r>
              <a:rPr lang="ru-RU" dirty="0"/>
              <a:t>Загадки: о школе, школьных принадлежностях. </a:t>
            </a:r>
          </a:p>
          <a:p>
            <a:r>
              <a:rPr lang="ru-RU" dirty="0"/>
              <a:t>Пословицы и поговорки о школе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78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523" y="1484784"/>
            <a:ext cx="8579296" cy="518457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400" b="1" dirty="0"/>
              <a:t>Образовательная область «Познавательное развитие».</a:t>
            </a:r>
          </a:p>
          <a:p>
            <a:r>
              <a:rPr lang="ru-RU" sz="4200" dirty="0"/>
              <a:t>Беседа  «Был я маленький, стал большой</a:t>
            </a:r>
            <a:r>
              <a:rPr lang="ru-RU" sz="4200" dirty="0" smtClean="0"/>
              <a:t>», «История школы».</a:t>
            </a:r>
            <a:endParaRPr lang="ru-RU" sz="4200" dirty="0"/>
          </a:p>
          <a:p>
            <a:r>
              <a:rPr lang="ru-RU" sz="4200" dirty="0"/>
              <a:t>НОД </a:t>
            </a:r>
            <a:r>
              <a:rPr lang="ru-RU" sz="4200" dirty="0" smtClean="0"/>
              <a:t>ФЭМП:</a:t>
            </a:r>
            <a:r>
              <a:rPr lang="ru-RU" sz="4200" dirty="0"/>
              <a:t> «Путешествие в страну математики». </a:t>
            </a:r>
          </a:p>
          <a:p>
            <a:r>
              <a:rPr lang="ru-RU" sz="4200" dirty="0"/>
              <a:t>НОД «Мир природы»: «Природоведческая викторина».</a:t>
            </a:r>
          </a:p>
          <a:p>
            <a:r>
              <a:rPr lang="ru-RU" sz="4200" dirty="0"/>
              <a:t>Дидактические игры: «Кто работает в школе?», «Школьные принадлежности», «Готов ли ты к школе?» «Мой путь в школу», «Что мне нужно в школе?», «Путешествие в школу», «Веселая арифметика</a:t>
            </a:r>
            <a:r>
              <a:rPr lang="ru-RU" sz="4200" dirty="0" smtClean="0"/>
              <a:t>».</a:t>
            </a:r>
            <a:endParaRPr lang="ru-RU" sz="4200" dirty="0"/>
          </a:p>
          <a:p>
            <a:pPr marL="0" indent="0" algn="ctr">
              <a:buNone/>
            </a:pPr>
            <a:r>
              <a:rPr lang="ru-RU" sz="4200" b="1" dirty="0"/>
              <a:t>Образовательная область «Социально-коммуникативное развитие»</a:t>
            </a:r>
          </a:p>
          <a:p>
            <a:r>
              <a:rPr lang="ru-RU" sz="4200" dirty="0"/>
              <a:t>НОД «Социальный мир» - «Скоро в школу мы пойдем».</a:t>
            </a:r>
          </a:p>
          <a:p>
            <a:r>
              <a:rPr lang="ru-RU" sz="4200" dirty="0" smtClean="0"/>
              <a:t>Дидактические игры: «Это я, это я, это все мои друзья!», «А мы в школу пойдем», «Хорошо – плохо».</a:t>
            </a:r>
          </a:p>
          <a:p>
            <a:r>
              <a:rPr lang="ru-RU" sz="4200" dirty="0" smtClean="0"/>
              <a:t>Сюжетно </a:t>
            </a:r>
            <a:r>
              <a:rPr lang="ru-RU" sz="4200" dirty="0"/>
              <a:t>–ролевые игры: «Магазин канцтоваров», «Школьный урок».</a:t>
            </a:r>
          </a:p>
          <a:p>
            <a:r>
              <a:rPr lang="ru-RU" sz="4200" dirty="0"/>
              <a:t>Беседы: «Чего я жду от школы», «О правилах поведения в школе», «Моя любимая игрушка» (Почему нельзя брать в школу игрушки</a:t>
            </a:r>
            <a:r>
              <a:rPr lang="ru-RU" sz="4200" dirty="0" smtClean="0"/>
              <a:t>).</a:t>
            </a:r>
            <a:endParaRPr lang="ru-RU" sz="4200" dirty="0"/>
          </a:p>
          <a:p>
            <a:r>
              <a:rPr lang="ru-RU" sz="4200" dirty="0"/>
              <a:t>Ситуативная беседа «Почему нужно учиться?», «Вспомним какими мы были в младшей группе», «Что значит быть школьником?».</a:t>
            </a:r>
          </a:p>
          <a:p>
            <a:r>
              <a:rPr lang="ru-RU" sz="4200" dirty="0"/>
              <a:t>Экскурсия по детскому саду</a:t>
            </a:r>
            <a:r>
              <a:rPr lang="ru-RU" sz="4200" dirty="0" smtClean="0"/>
              <a:t>.</a:t>
            </a: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4007426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274</Words>
  <Application>Microsoft Office PowerPoint</Application>
  <PresentationFormat>Экран (4:3)</PresentationFormat>
  <Paragraphs>134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Цель проекта: организация оригинального, запоминающегося прощания детей с детским садом.</vt:lpstr>
      <vt:lpstr>Задачи:</vt:lpstr>
      <vt:lpstr>Ожидаемый результат:</vt:lpstr>
      <vt:lpstr>Этапы реализации проекта:</vt:lpstr>
      <vt:lpstr>2 этап. Организационный.</vt:lpstr>
      <vt:lpstr>Содержание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 календаря</vt:lpstr>
      <vt:lpstr>Календарь</vt:lpstr>
      <vt:lpstr>3 этап. Заключительный.</vt:lpstr>
      <vt:lpstr>Полученный результат:</vt:lpstr>
      <vt:lpstr>Графический диктант «Ученица»</vt:lpstr>
      <vt:lpstr>Свободная деятельность</vt:lpstr>
      <vt:lpstr>Свободная деятельность</vt:lpstr>
      <vt:lpstr>Сюжетно – ролевая игра  «Школьный урок»</vt:lpstr>
      <vt:lpstr>Выставка рисунков  «Мой любимый детский сад»</vt:lpstr>
      <vt:lpstr>Развивающая среда</vt:lpstr>
      <vt:lpstr>Выставка книг </vt:lpstr>
      <vt:lpstr>Фотогазета</vt:lpstr>
      <vt:lpstr>«День защиты детей»</vt:lpstr>
      <vt:lpstr>Наше творчество</vt:lpstr>
      <vt:lpstr>Выпускной бал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 Лазаревна</dc:creator>
  <cp:lastModifiedBy>DNA7 X64</cp:lastModifiedBy>
  <cp:revision>123</cp:revision>
  <dcterms:created xsi:type="dcterms:W3CDTF">2013-05-23T06:31:16Z</dcterms:created>
  <dcterms:modified xsi:type="dcterms:W3CDTF">2021-06-17T12:38:44Z</dcterms:modified>
</cp:coreProperties>
</file>