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59" r:id="rId5"/>
    <p:sldId id="263" r:id="rId6"/>
    <p:sldId id="264" r:id="rId7"/>
    <p:sldId id="265" r:id="rId8"/>
    <p:sldId id="266" r:id="rId9"/>
    <p:sldId id="267" r:id="rId10"/>
    <p:sldId id="286" r:id="rId11"/>
    <p:sldId id="293" r:id="rId12"/>
    <p:sldId id="285" r:id="rId13"/>
    <p:sldId id="297" r:id="rId14"/>
    <p:sldId id="295" r:id="rId15"/>
    <p:sldId id="289" r:id="rId16"/>
    <p:sldId id="292" r:id="rId17"/>
    <p:sldId id="296" r:id="rId18"/>
    <p:sldId id="290" r:id="rId19"/>
    <p:sldId id="291" r:id="rId20"/>
    <p:sldId id="280" r:id="rId21"/>
    <p:sldId id="299" r:id="rId22"/>
    <p:sldId id="300" r:id="rId23"/>
    <p:sldId id="298" r:id="rId24"/>
    <p:sldId id="294" r:id="rId25"/>
    <p:sldId id="288" r:id="rId26"/>
    <p:sldId id="273" r:id="rId27"/>
    <p:sldId id="271" r:id="rId28"/>
    <p:sldId id="27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18.04.2024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99592" y="476672"/>
            <a:ext cx="7344816" cy="4031828"/>
          </a:xfrm>
        </p:spPr>
        <p:txBody>
          <a:bodyPr/>
          <a:lstStyle/>
          <a:p>
            <a:pPr algn="ctr"/>
            <a:r>
              <a:rPr lang="ru-RU" sz="2400" b="1" dirty="0" smtClean="0">
                <a:effectLst/>
              </a:rPr>
              <a:t>МАДОУ детский сад №51</a:t>
            </a:r>
            <a:br>
              <a:rPr lang="ru-RU" sz="2400" b="1" dirty="0" smtClean="0">
                <a:effectLst/>
              </a:rPr>
            </a:br>
            <a:r>
              <a:rPr lang="ru-RU" sz="2400" b="1" dirty="0" smtClean="0">
                <a:effectLst/>
              </a:rPr>
              <a:t/>
            </a:r>
            <a:br>
              <a:rPr lang="ru-RU" sz="2400" b="1" dirty="0" smtClean="0">
                <a:effectLst/>
              </a:rPr>
            </a:br>
            <a:r>
              <a:rPr lang="ru-RU" sz="4800" b="1" dirty="0" smtClean="0">
                <a:effectLst/>
              </a:rPr>
              <a:t>Краткосрочный </a:t>
            </a:r>
            <a:r>
              <a:rPr lang="ru-RU" sz="4800" b="1" dirty="0">
                <a:effectLst/>
              </a:rPr>
              <a:t>проект </a:t>
            </a:r>
            <a:r>
              <a:rPr lang="ru-RU" sz="4800" b="1" dirty="0" smtClean="0">
                <a:effectLst/>
              </a:rPr>
              <a:t/>
            </a:r>
            <a:br>
              <a:rPr lang="ru-RU" sz="4800" b="1" dirty="0" smtClean="0">
                <a:effectLst/>
              </a:rPr>
            </a:br>
            <a:r>
              <a:rPr lang="ru-RU" sz="4800" b="1" dirty="0" smtClean="0">
                <a:effectLst/>
              </a:rPr>
              <a:t>в старшей группе "</a:t>
            </a:r>
            <a:r>
              <a:rPr lang="ru-RU" sz="4800" b="1" dirty="0">
                <a:effectLst/>
              </a:rPr>
              <a:t>Космос</a:t>
            </a:r>
            <a:r>
              <a:rPr lang="ru-RU" sz="4800" b="1" dirty="0" smtClean="0">
                <a:effectLst/>
              </a:rPr>
              <a:t>»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301208"/>
            <a:ext cx="8460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Выполнили:</a:t>
            </a:r>
          </a:p>
          <a:p>
            <a:pPr algn="r"/>
            <a:r>
              <a:rPr lang="ru-RU" dirty="0" smtClean="0"/>
              <a:t>Гончарова А. Н.</a:t>
            </a:r>
          </a:p>
          <a:p>
            <a:pPr algn="r"/>
            <a:r>
              <a:rPr lang="ru-RU" dirty="0" smtClean="0"/>
              <a:t>Жданова Н. В.</a:t>
            </a:r>
          </a:p>
          <a:p>
            <a:pPr algn="ctr"/>
            <a:r>
              <a:rPr lang="ru-RU" dirty="0" smtClean="0"/>
              <a:t>Г. Улан-Удэ</a:t>
            </a:r>
          </a:p>
          <a:p>
            <a:pPr algn="ctr"/>
            <a:r>
              <a:rPr lang="ru-RU" dirty="0" smtClean="0"/>
              <a:t>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2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472608" cy="914400"/>
          </a:xfrm>
        </p:spPr>
        <p:txBody>
          <a:bodyPr/>
          <a:lstStyle/>
          <a:p>
            <a:r>
              <a:rPr lang="ru-RU" sz="3600" dirty="0" smtClean="0"/>
              <a:t>Оформление группы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1013" y="957859"/>
            <a:ext cx="3273425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3273425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0736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28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5237112" cy="1656184"/>
          </a:xfrm>
        </p:spPr>
        <p:txBody>
          <a:bodyPr/>
          <a:lstStyle/>
          <a:p>
            <a:pPr algn="ctr"/>
            <a:r>
              <a:rPr lang="ru-RU" sz="3600" dirty="0" smtClean="0"/>
              <a:t>Художественная литература и энциклопедии</a:t>
            </a:r>
            <a:endParaRPr lang="ru-RU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2456901" cy="327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40" y="908720"/>
            <a:ext cx="3273425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07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43800" cy="914400"/>
          </a:xfrm>
        </p:spPr>
        <p:txBody>
          <a:bodyPr/>
          <a:lstStyle/>
          <a:p>
            <a:pPr algn="ctr"/>
            <a:r>
              <a:rPr lang="ru-RU" dirty="0" smtClean="0"/>
              <a:t>Дидактические игры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273425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3900" y="1796820"/>
            <a:ext cx="537659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297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3204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31792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09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543800" cy="1368152"/>
          </a:xfrm>
        </p:spPr>
        <p:txBody>
          <a:bodyPr/>
          <a:lstStyle/>
          <a:p>
            <a:pPr algn="ctr"/>
            <a:r>
              <a:rPr lang="ru-RU" dirty="0" smtClean="0"/>
              <a:t>Детский проект «Солнечная система»</a:t>
            </a:r>
            <a:endParaRPr lang="ru-RU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4538" y="2432890"/>
            <a:ext cx="470452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4752528" cy="356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03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43800" cy="770384"/>
          </a:xfrm>
        </p:spPr>
        <p:txBody>
          <a:bodyPr/>
          <a:lstStyle/>
          <a:p>
            <a:pPr algn="ctr"/>
            <a:r>
              <a:rPr lang="ru-RU" dirty="0" err="1" smtClean="0"/>
              <a:t>Изодеятельность</a:t>
            </a:r>
            <a:endParaRPr lang="ru-RU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16" y="998688"/>
            <a:ext cx="3840484" cy="28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2"/>
            <a:ext cx="3600400" cy="270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273828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931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5112568" cy="936104"/>
          </a:xfrm>
        </p:spPr>
        <p:txBody>
          <a:bodyPr/>
          <a:lstStyle/>
          <a:p>
            <a:pPr algn="ctr"/>
            <a:r>
              <a:rPr lang="ru-RU" dirty="0" smtClean="0"/>
              <a:t>Раскраски</a:t>
            </a:r>
            <a:endParaRPr lang="ru-RU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/>
          <a:stretch/>
        </p:blipFill>
        <p:spPr bwMode="auto">
          <a:xfrm rot="5400000">
            <a:off x="6140641" y="4092607"/>
            <a:ext cx="2630153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1675" y="2542035"/>
            <a:ext cx="3849490" cy="288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4020" y="3170756"/>
            <a:ext cx="3705472" cy="2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573337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47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43800" cy="1224136"/>
          </a:xfrm>
        </p:spPr>
        <p:txBody>
          <a:bodyPr/>
          <a:lstStyle/>
          <a:p>
            <a:pPr algn="ctr"/>
            <a:r>
              <a:rPr lang="ru-RU" sz="3600" dirty="0" smtClean="0"/>
              <a:t>Мастер – класс от родителей «Какого цвета планеты»</a:t>
            </a:r>
            <a:endParaRPr lang="ru-RU" sz="3600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546239" cy="472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385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199" y="188640"/>
            <a:ext cx="7543800" cy="842392"/>
          </a:xfrm>
        </p:spPr>
        <p:txBody>
          <a:bodyPr/>
          <a:lstStyle/>
          <a:p>
            <a:pPr algn="ctr"/>
            <a:r>
              <a:rPr lang="ru-RU" dirty="0" smtClean="0"/>
              <a:t>Выставка детских работ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3" y="4013316"/>
            <a:ext cx="3456384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4369"/>
            <a:ext cx="3465446" cy="25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13315"/>
            <a:ext cx="3528392" cy="264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1"/>
            <a:ext cx="3503891" cy="263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370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9510"/>
            <a:ext cx="2456901" cy="327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68960"/>
            <a:ext cx="2450804" cy="327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43" y="3501008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2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Тип проекта: </a:t>
            </a:r>
            <a:r>
              <a:rPr lang="ru-RU" sz="2400" dirty="0" smtClean="0"/>
              <a:t>обучающий, исследовательский, игровой.</a:t>
            </a:r>
            <a:endParaRPr lang="ru-RU" sz="2400" dirty="0"/>
          </a:p>
          <a:p>
            <a:r>
              <a:rPr lang="ru-RU" sz="2400" b="1" dirty="0"/>
              <a:t>Продолжительность</a:t>
            </a:r>
            <a:r>
              <a:rPr lang="ru-RU" sz="2400" dirty="0"/>
              <a:t>: краткосрочный (с </a:t>
            </a:r>
            <a:r>
              <a:rPr lang="ru-RU" sz="2400" dirty="0" smtClean="0"/>
              <a:t>08.04.2024 </a:t>
            </a:r>
            <a:r>
              <a:rPr lang="ru-RU" sz="2400" dirty="0"/>
              <a:t>-</a:t>
            </a:r>
            <a:r>
              <a:rPr lang="ru-RU" sz="2400" dirty="0" smtClean="0"/>
              <a:t>15.04.2024).</a:t>
            </a:r>
            <a:endParaRPr lang="ru-RU" sz="2400" dirty="0"/>
          </a:p>
          <a:p>
            <a:r>
              <a:rPr lang="ru-RU" sz="2400" b="1" dirty="0"/>
              <a:t>Участники проекта: </a:t>
            </a:r>
            <a:r>
              <a:rPr lang="ru-RU" sz="2400" dirty="0" smtClean="0"/>
              <a:t>воспитатели, дети, родители, инструктор по физической культуре. </a:t>
            </a:r>
            <a:endParaRPr lang="ru-RU" sz="2400" dirty="0"/>
          </a:p>
        </p:txBody>
      </p:sp>
      <p:pic>
        <p:nvPicPr>
          <p:cNvPr id="1026" name="Picture 2" descr="http://lares.ru/upload/iblock/a70/a70b54a24edde6cf4a361ab5a81acb9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58404"/>
            <a:ext cx="7776864" cy="32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1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52928" cy="626368"/>
          </a:xfrm>
        </p:spPr>
        <p:txBody>
          <a:bodyPr/>
          <a:lstStyle/>
          <a:p>
            <a:pPr algn="ctr"/>
            <a:r>
              <a:rPr lang="ru-RU" sz="3200" dirty="0" smtClean="0"/>
              <a:t>Оригами «Ракета»</a:t>
            </a:r>
            <a:endParaRPr lang="ru-RU" sz="3200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1675" y="1776643"/>
            <a:ext cx="3849491" cy="288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3794" y="3188974"/>
            <a:ext cx="384042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8379" y="1542856"/>
            <a:ext cx="3753291" cy="281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516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630893" cy="1512168"/>
          </a:xfrm>
        </p:spPr>
        <p:txBody>
          <a:bodyPr/>
          <a:lstStyle/>
          <a:p>
            <a:pPr algn="ctr"/>
            <a:r>
              <a:rPr lang="ru-RU" dirty="0" smtClean="0"/>
              <a:t>Космический шлем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/>
          <a:stretch/>
        </p:blipFill>
        <p:spPr bwMode="auto">
          <a:xfrm>
            <a:off x="4644008" y="3789040"/>
            <a:ext cx="2574131" cy="290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548370" cy="407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667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4968552" cy="2016224"/>
          </a:xfrm>
        </p:spPr>
        <p:txBody>
          <a:bodyPr/>
          <a:lstStyle/>
          <a:p>
            <a:pPr algn="ctr"/>
            <a:r>
              <a:rPr lang="ru-RU" dirty="0" smtClean="0"/>
              <a:t>Ракета, летящая в космос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/>
          <a:stretch/>
        </p:blipFill>
        <p:spPr bwMode="auto">
          <a:xfrm>
            <a:off x="410645" y="3645024"/>
            <a:ext cx="2574131" cy="305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/>
        </p:blipFill>
        <p:spPr bwMode="auto">
          <a:xfrm>
            <a:off x="6308254" y="2852936"/>
            <a:ext cx="2672907" cy="321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2573337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68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43800" cy="914400"/>
          </a:xfrm>
        </p:spPr>
        <p:txBody>
          <a:bodyPr/>
          <a:lstStyle/>
          <a:p>
            <a:r>
              <a:rPr lang="ru-RU" dirty="0" smtClean="0"/>
              <a:t>Дыхательная гимнастика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3845333" cy="51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063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448" y="620688"/>
            <a:ext cx="4951512" cy="1224136"/>
          </a:xfrm>
        </p:spPr>
        <p:txBody>
          <a:bodyPr/>
          <a:lstStyle/>
          <a:p>
            <a:pPr algn="ctr"/>
            <a:r>
              <a:rPr lang="ru-RU" sz="3600" dirty="0"/>
              <a:t>Конструирование на космическую тему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3" y="4005064"/>
            <a:ext cx="3273425" cy="245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92423"/>
            <a:ext cx="2574131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257333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8713"/>
          <a:stretch/>
        </p:blipFill>
        <p:spPr bwMode="auto">
          <a:xfrm>
            <a:off x="536768" y="836712"/>
            <a:ext cx="2573337" cy="268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78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608512" cy="1656184"/>
          </a:xfrm>
        </p:spPr>
        <p:txBody>
          <a:bodyPr/>
          <a:lstStyle/>
          <a:p>
            <a:pPr algn="ctr"/>
            <a:r>
              <a:rPr lang="ru-RU" dirty="0" smtClean="0"/>
              <a:t>Космическая фотосессия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532" y="2804932"/>
            <a:ext cx="422447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7826" y="1560926"/>
            <a:ext cx="5217639" cy="391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682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0628" y="332656"/>
            <a:ext cx="7543800" cy="626368"/>
          </a:xfrm>
        </p:spPr>
        <p:txBody>
          <a:bodyPr/>
          <a:lstStyle/>
          <a:p>
            <a:r>
              <a:rPr lang="ru-RU" sz="2800" dirty="0" smtClean="0"/>
              <a:t>Развлечение «</a:t>
            </a:r>
            <a:r>
              <a:rPr lang="ru-RU" sz="2800" dirty="0"/>
              <a:t>Космическое путешествие».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80" y="1196752"/>
            <a:ext cx="3273425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96752"/>
            <a:ext cx="3273425" cy="24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2734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/>
              <a:t>Полученный результат</a:t>
            </a:r>
            <a:r>
              <a:rPr lang="ru-RU" sz="2800" b="1" u="sng" dirty="0" smtClean="0"/>
              <a:t>:</a:t>
            </a:r>
          </a:p>
          <a:p>
            <a:pPr marL="514350" indent="-514350">
              <a:buAutoNum type="arabicPeriod"/>
            </a:pPr>
            <a:r>
              <a:rPr lang="ru-RU" sz="2800" b="1" dirty="0" smtClean="0"/>
              <a:t>У детей сформированы представления о космосе, летательных аппаратах, космонавтах.</a:t>
            </a:r>
          </a:p>
          <a:p>
            <a:pPr marL="514350" indent="-514350">
              <a:buAutoNum type="arabicPeriod"/>
            </a:pPr>
            <a:r>
              <a:rPr lang="ru-RU" sz="2800" b="1" dirty="0" smtClean="0"/>
              <a:t>Реализованы потребности детей в продуктивных видах деятельности.</a:t>
            </a:r>
          </a:p>
          <a:p>
            <a:pPr marL="514350" indent="-514350">
              <a:buAutoNum type="arabicPeriod"/>
            </a:pPr>
            <a:r>
              <a:rPr lang="ru-RU" sz="2800" b="1" dirty="0" smtClean="0"/>
              <a:t>Вовлечение родителей к участию в проектной деятельности.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27997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15719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Спасибо за внимание</a:t>
            </a:r>
            <a:endParaRPr lang="ru-RU" sz="4800" b="1" dirty="0"/>
          </a:p>
        </p:txBody>
      </p:sp>
      <p:pic>
        <p:nvPicPr>
          <p:cNvPr id="14338" name="Picture 2" descr="https://penfox.ru/wp-content/uploads/2020/06/original_plane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1198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7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>
            <a:off x="467544" y="1988840"/>
            <a:ext cx="7608168" cy="4464496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dirty="0"/>
              <a:t>Задачи: </a:t>
            </a:r>
          </a:p>
          <a:p>
            <a:pPr marL="18288" indent="0">
              <a:buNone/>
            </a:pPr>
            <a:r>
              <a:rPr lang="ru-RU" dirty="0" smtClean="0"/>
              <a:t>	1</a:t>
            </a:r>
            <a:r>
              <a:rPr lang="ru-RU" dirty="0"/>
              <a:t>. Продолжать расширять представление детей о многообразии космоса. Рассказать детям об интересных фактах и событиях в этапах освоения  космоса. </a:t>
            </a:r>
          </a:p>
          <a:p>
            <a:pPr marL="18288" indent="0">
              <a:buNone/>
            </a:pPr>
            <a:r>
              <a:rPr lang="ru-RU" dirty="0" smtClean="0"/>
              <a:t>	2</a:t>
            </a:r>
            <a:r>
              <a:rPr lang="ru-RU" dirty="0"/>
              <a:t>. </a:t>
            </a:r>
            <a:r>
              <a:rPr lang="ru-RU" dirty="0" smtClean="0"/>
              <a:t>Познакомить </a:t>
            </a:r>
            <a:r>
              <a:rPr lang="ru-RU" dirty="0"/>
              <a:t>с первыми собаками, полетевшими в космос: Лайкой, Белкой и Стрелкой;</a:t>
            </a:r>
          </a:p>
          <a:p>
            <a:pPr marL="18288" indent="0">
              <a:buNone/>
            </a:pPr>
            <a:r>
              <a:rPr lang="ru-RU" dirty="0" smtClean="0"/>
              <a:t>	3. </a:t>
            </a:r>
            <a:r>
              <a:rPr lang="ru-RU" dirty="0"/>
              <a:t>Развивать творческое воображение, фантазию, умение импровизировать; </a:t>
            </a:r>
            <a:endParaRPr lang="ru-RU" dirty="0" smtClean="0"/>
          </a:p>
          <a:p>
            <a:pPr marL="18288" indent="0">
              <a:buNone/>
            </a:pPr>
            <a:r>
              <a:rPr lang="ru-RU" dirty="0" smtClean="0"/>
              <a:t>	4. </a:t>
            </a:r>
            <a:r>
              <a:rPr lang="ru-RU" dirty="0"/>
              <a:t>В</a:t>
            </a:r>
            <a:r>
              <a:rPr lang="ru-RU" dirty="0" smtClean="0"/>
              <a:t>оспитывать </a:t>
            </a:r>
            <a:r>
              <a:rPr lang="ru-RU" dirty="0"/>
              <a:t>взаимопомощь, доброжелательное отношение друг к другу, гордость за людей данной профессии, к своей Родине;</a:t>
            </a:r>
          </a:p>
          <a:p>
            <a:pPr marL="18288" indent="0">
              <a:buNone/>
            </a:pPr>
            <a:r>
              <a:rPr lang="ru-RU" dirty="0"/>
              <a:t> </a:t>
            </a:r>
            <a:r>
              <a:rPr lang="ru-RU" dirty="0" smtClean="0"/>
              <a:t>	5. </a:t>
            </a:r>
            <a:r>
              <a:rPr lang="ru-RU" dirty="0"/>
              <a:t>Привлечь родителей к совместной деятельности.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1800200"/>
          </a:xfrm>
        </p:spPr>
        <p:txBody>
          <a:bodyPr/>
          <a:lstStyle/>
          <a:p>
            <a:r>
              <a:rPr lang="ru-RU" sz="2400" dirty="0"/>
              <a:t>Цель: </a:t>
            </a:r>
            <a:br>
              <a:rPr lang="ru-RU" sz="2400" dirty="0"/>
            </a:br>
            <a:r>
              <a:rPr lang="ru-RU" sz="2400" dirty="0"/>
              <a:t>- формирование у детей старшего дошкольного возраста представлений о космическом пространстве, солнечной системе и освоении космоса людьми. </a:t>
            </a:r>
          </a:p>
        </p:txBody>
      </p:sp>
    </p:spTree>
    <p:extLst>
      <p:ext uri="{BB962C8B-B14F-4D97-AF65-F5344CB8AC3E}">
        <p14:creationId xmlns:p14="http://schemas.microsoft.com/office/powerpoint/2010/main" val="425589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20684"/>
            <a:ext cx="792088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Актуальность проекта: </a:t>
            </a:r>
          </a:p>
          <a:p>
            <a:r>
              <a:rPr lang="ru-RU" sz="1600" dirty="0" smtClean="0"/>
              <a:t>Несколько десятков лет назад мало кто из вчерашних мальчишек не хотел стать космонавтом. Эта мечта совсем не актуальна для современных детей. Тем не менее современные дошкольники задают много вопросов о космосе, космическом пространстве, космонавтах, так как все неведомое, непонятное, недоступное будоражит детскую фантазию. Космические пираты, звездные войны и другие инопланетные существа – герои их любимых мультфильмов. Вымышленные персонажи дезинформируют дошкольников. Поэтому </a:t>
            </a:r>
            <a:r>
              <a:rPr lang="ru-RU" sz="1600" dirty="0"/>
              <a:t>важно грамотно выстроить работу по формированию у детей представлений о космосе.  Космос – это обширная тема для исследовательской деятельности, вызывает интерес у детей и дает возможность многосторонне развивать личность дошкольников. </a:t>
            </a:r>
            <a:r>
              <a:rPr lang="ru-RU" sz="1600" dirty="0"/>
              <a:t>Р</a:t>
            </a:r>
            <a:r>
              <a:rPr lang="ru-RU" sz="1600" dirty="0" smtClean="0"/>
              <a:t>абота </a:t>
            </a:r>
            <a:r>
              <a:rPr lang="ru-RU" sz="1600" dirty="0"/>
              <a:t>в этом направлении — это и часть патриотического воспитания: формирования чувства гордости  за свою страну и достижения учёных и космонавтов. Элементарные научные знания, термины, представления, доступные пониманию детей старшего дошкольного возраста, даются в играх, учебной деятельности, наблюдениях, чтении художественной литературы, экспериментах, моделировании при создании проблемных ситуаций. Закрепление знаний осуществляется с опорой на ведущие виды деятельности дошкольника — игровую и художественно-продуктивную — в изобразительной деятельности, конструировании, дидактических, сюжетно-ролевых, подвижных играх, а также при проведении досугов и развлечений.</a:t>
            </a:r>
          </a:p>
        </p:txBody>
      </p:sp>
    </p:spTree>
    <p:extLst>
      <p:ext uri="{BB962C8B-B14F-4D97-AF65-F5344CB8AC3E}">
        <p14:creationId xmlns:p14="http://schemas.microsoft.com/office/powerpoint/2010/main" val="410787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79928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Этапы реализации проекта </a:t>
            </a:r>
            <a:endParaRPr lang="ru-RU" sz="3200" dirty="0"/>
          </a:p>
          <a:p>
            <a:r>
              <a:rPr lang="ru-RU" sz="2800" b="1" u="sng" dirty="0"/>
              <a:t>1 этап Подготовительный </a:t>
            </a:r>
            <a:endParaRPr lang="ru-RU" sz="2800" u="sng" dirty="0"/>
          </a:p>
          <a:p>
            <a:r>
              <a:rPr lang="ru-RU" sz="2800" dirty="0"/>
              <a:t>1. Подготовка материала и оборудования, литературы, картинок по теме.</a:t>
            </a:r>
          </a:p>
          <a:p>
            <a:r>
              <a:rPr lang="ru-RU" sz="2800" dirty="0"/>
              <a:t>2. Выявление первоначальных знаний детей о космосе. </a:t>
            </a:r>
          </a:p>
          <a:p>
            <a:r>
              <a:rPr lang="ru-RU" sz="2800" dirty="0"/>
              <a:t>3. Информирование родителей о предстоящей деятельности.</a:t>
            </a:r>
          </a:p>
          <a:p>
            <a:r>
              <a:rPr lang="ru-RU" sz="2800" dirty="0"/>
              <a:t>4. Подбор литературы о космосе, презентаций, фотографий, плакатов. </a:t>
            </a:r>
          </a:p>
          <a:p>
            <a:r>
              <a:rPr lang="ru-RU" sz="2800" dirty="0"/>
              <a:t>5. Подбор и изготовление материала для осуществления продуктивной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29552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686" y="692696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/>
              <a:t>2 </a:t>
            </a:r>
            <a:r>
              <a:rPr lang="ru-RU" sz="2800" b="1" u="sng" dirty="0" smtClean="0"/>
              <a:t>этап </a:t>
            </a:r>
            <a:r>
              <a:rPr lang="ru-RU" sz="2800" b="1" u="sng" dirty="0"/>
              <a:t>Основной. </a:t>
            </a:r>
            <a:endParaRPr lang="ru-RU" sz="2800" u="sng" dirty="0"/>
          </a:p>
          <a:p>
            <a:r>
              <a:rPr lang="ru-RU" sz="2800" dirty="0"/>
              <a:t>1. Проведение недели космоса в группе. </a:t>
            </a:r>
          </a:p>
          <a:p>
            <a:r>
              <a:rPr lang="ru-RU" sz="2800" dirty="0"/>
              <a:t>2. Работа с родителями по заданной теме. </a:t>
            </a:r>
          </a:p>
          <a:p>
            <a:r>
              <a:rPr lang="ru-RU" sz="2800" dirty="0"/>
              <a:t>3. Организация сюжетно - ролевых, дидактических и подвижных игр, индивидуальной и групповой работы.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b="1" u="sng" dirty="0"/>
              <a:t>3 этап Заключительный </a:t>
            </a:r>
            <a:endParaRPr lang="ru-RU" sz="2800" u="sng" dirty="0"/>
          </a:p>
          <a:p>
            <a:r>
              <a:rPr lang="ru-RU" sz="2800" dirty="0"/>
              <a:t>1. Организация выставки работ о </a:t>
            </a:r>
            <a:r>
              <a:rPr lang="ru-RU" sz="2800" dirty="0" smtClean="0"/>
              <a:t>космосе; </a:t>
            </a:r>
            <a:endParaRPr lang="ru-RU" sz="2800" dirty="0"/>
          </a:p>
          <a:p>
            <a:r>
              <a:rPr lang="ru-RU" sz="2800" dirty="0"/>
              <a:t>2. </a:t>
            </a:r>
            <a:r>
              <a:rPr lang="ru-RU" sz="2800" dirty="0" smtClean="0"/>
              <a:t>Выставка совместных поделок детей и родителей на тему: «Космос»;</a:t>
            </a:r>
            <a:endParaRPr lang="ru-RU" sz="2800" dirty="0"/>
          </a:p>
          <a:p>
            <a:r>
              <a:rPr lang="ru-RU" sz="2800" dirty="0" smtClean="0"/>
              <a:t>3. Развлечение «Космическое путешествие».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837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8064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Содержание проекта. </a:t>
            </a:r>
            <a:endParaRPr lang="ru-RU" sz="3200" dirty="0"/>
          </a:p>
          <a:p>
            <a:r>
              <a:rPr lang="ru-RU" sz="2000" b="1" u="sng" dirty="0"/>
              <a:t>Беседы с использованием </a:t>
            </a:r>
            <a:r>
              <a:rPr lang="ru-RU" sz="2000" b="1" u="sng" dirty="0" smtClean="0"/>
              <a:t>презентаций и энциклопедий: </a:t>
            </a:r>
            <a:endParaRPr lang="ru-RU" sz="2000" u="sng" dirty="0"/>
          </a:p>
          <a:p>
            <a:r>
              <a:rPr lang="ru-RU" dirty="0"/>
              <a:t>1. Беседа «Что такое космос». Цель: дать детям представление о планетах солнечной системы, солнце, звёздах, выяснить знания детей по данному вопросу. </a:t>
            </a:r>
          </a:p>
          <a:p>
            <a:r>
              <a:rPr lang="ru-RU" dirty="0" smtClean="0"/>
              <a:t>2. </a:t>
            </a:r>
            <a:r>
              <a:rPr lang="ru-RU" dirty="0"/>
              <a:t>Беседа «Луна - спутник Земли». Цель: выяснить представления детей о Луне, месяце, расширять знания о лунной поверхности, атмосфере. </a:t>
            </a:r>
          </a:p>
          <a:p>
            <a:r>
              <a:rPr lang="ru-RU" dirty="0" smtClean="0"/>
              <a:t>3. </a:t>
            </a:r>
            <a:r>
              <a:rPr lang="ru-RU" dirty="0"/>
              <a:t>Беседа </a:t>
            </a:r>
            <a:r>
              <a:rPr lang="ru-RU" dirty="0" smtClean="0"/>
              <a:t>«Такие разные планеты». </a:t>
            </a:r>
            <a:r>
              <a:rPr lang="ru-RU" dirty="0"/>
              <a:t>Цель: расширять представления детей о планетах солнечной системы </a:t>
            </a:r>
          </a:p>
          <a:p>
            <a:r>
              <a:rPr lang="ru-RU" dirty="0" smtClean="0"/>
              <a:t>4. </a:t>
            </a:r>
            <a:r>
              <a:rPr lang="ru-RU" dirty="0"/>
              <a:t>Беседа «Солнце - источник жизни на Земле». Цель: уточнить знания детей о солнце, его форме; пояснить из чего оно состоит. </a:t>
            </a:r>
          </a:p>
          <a:p>
            <a:r>
              <a:rPr lang="ru-RU" dirty="0" smtClean="0"/>
              <a:t>5. </a:t>
            </a:r>
            <a:r>
              <a:rPr lang="ru-RU" dirty="0"/>
              <a:t>Беседа </a:t>
            </a:r>
            <a:r>
              <a:rPr lang="ru-RU" dirty="0" smtClean="0"/>
              <a:t>«Космонавты».  </a:t>
            </a:r>
            <a:r>
              <a:rPr lang="ru-RU" dirty="0"/>
              <a:t>Цель: </a:t>
            </a:r>
            <a:r>
              <a:rPr lang="ru-RU" dirty="0" smtClean="0"/>
              <a:t>закрепить знания о профессии космонавт, о выдающихся космонавтах Ю.А. Гагарине</a:t>
            </a:r>
            <a:r>
              <a:rPr lang="ru-RU" dirty="0"/>
              <a:t>, </a:t>
            </a:r>
            <a:r>
              <a:rPr lang="ru-RU" dirty="0" smtClean="0"/>
              <a:t>Валентине Терешковой</a:t>
            </a:r>
            <a:r>
              <a:rPr lang="ru-RU" dirty="0"/>
              <a:t>, </a:t>
            </a:r>
            <a:r>
              <a:rPr lang="ru-RU" dirty="0" smtClean="0"/>
              <a:t>Алексее Леонове .</a:t>
            </a:r>
            <a:endParaRPr lang="ru-RU" dirty="0"/>
          </a:p>
          <a:p>
            <a:r>
              <a:rPr lang="ru-RU" dirty="0" smtClean="0"/>
              <a:t>6.  Беседа «Как появилась ракета». Цель: познакомить с ученым К.Э. Циолковским, конструкторами В.П. Глушко и С.П. Королевым.</a:t>
            </a:r>
          </a:p>
          <a:p>
            <a:r>
              <a:rPr lang="ru-RU" dirty="0" smtClean="0"/>
              <a:t>7. Беседа «Первые собаки в космосе». Цель: познакомить с первыми собаками Лайкой, Белкой и Стрелкой.</a:t>
            </a:r>
          </a:p>
        </p:txBody>
      </p:sp>
    </p:spTree>
    <p:extLst>
      <p:ext uri="{BB962C8B-B14F-4D97-AF65-F5344CB8AC3E}">
        <p14:creationId xmlns:p14="http://schemas.microsoft.com/office/powerpoint/2010/main" val="87853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075" y="465847"/>
            <a:ext cx="79208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/>
              <a:t>Познавательное развитие:</a:t>
            </a:r>
          </a:p>
          <a:p>
            <a:r>
              <a:rPr lang="ru-RU" sz="2400" dirty="0"/>
              <a:t>НОД по ФЭМП «Путешествие в космос», </a:t>
            </a:r>
            <a:r>
              <a:rPr lang="ru-RU" sz="2400" dirty="0" smtClean="0"/>
              <a:t>речевая игра </a:t>
            </a:r>
            <a:r>
              <a:rPr lang="ru-RU" sz="2400" dirty="0"/>
              <a:t>«Назови космические слова на заданный </a:t>
            </a:r>
            <a:r>
              <a:rPr lang="ru-RU" sz="2400" dirty="0" smtClean="0"/>
              <a:t>звук»; Конструирование </a:t>
            </a:r>
            <a:r>
              <a:rPr lang="ru-RU" sz="2400" dirty="0"/>
              <a:t>из разных конструкторов (ракеты, спутники, космическая станция, роботы; </a:t>
            </a:r>
            <a:endParaRPr lang="ru-RU" sz="2400" dirty="0" smtClean="0"/>
          </a:p>
          <a:p>
            <a:r>
              <a:rPr lang="ru-RU" sz="2400" dirty="0"/>
              <a:t>П</a:t>
            </a:r>
            <a:r>
              <a:rPr lang="ru-RU" sz="2400" dirty="0" smtClean="0"/>
              <a:t>росмотр мультфильмов: «</a:t>
            </a:r>
            <a:r>
              <a:rPr lang="ru-RU" sz="2400" dirty="0" err="1" smtClean="0"/>
              <a:t>Маугли</a:t>
            </a:r>
            <a:r>
              <a:rPr lang="ru-RU" sz="2400" dirty="0" smtClean="0"/>
              <a:t> дикой планеты», «Незнайка на луне», </a:t>
            </a:r>
            <a:r>
              <a:rPr lang="ru-RU" sz="2400" dirty="0"/>
              <a:t>«Красная планета</a:t>
            </a:r>
            <a:r>
              <a:rPr lang="ru-RU" sz="2400" dirty="0" smtClean="0"/>
              <a:t>».</a:t>
            </a:r>
            <a:endParaRPr lang="ru-RU" sz="2400" dirty="0"/>
          </a:p>
          <a:p>
            <a:r>
              <a:rPr lang="ru-RU" sz="2400" b="1" u="sng" dirty="0"/>
              <a:t>Ознакомление с художественной литературой:</a:t>
            </a:r>
            <a:r>
              <a:rPr lang="ru-RU" sz="2400" u="sng" dirty="0"/>
              <a:t> </a:t>
            </a:r>
            <a:r>
              <a:rPr lang="ru-RU" sz="2400" dirty="0"/>
              <a:t>чтение стихов о космосе, разгадывание загадок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А</a:t>
            </a:r>
            <a:r>
              <a:rPr lang="ru-RU" sz="2400" dirty="0" smtClean="0"/>
              <a:t>. Ткаченко «Летающие звезды», «Циолковский. Путь к звездам»; энциклопедия «Астрономия и звезды»</a:t>
            </a:r>
          </a:p>
          <a:p>
            <a:r>
              <a:rPr lang="ru-RU" sz="2400" u="sng" dirty="0" smtClean="0"/>
              <a:t>Дидактические </a:t>
            </a:r>
            <a:r>
              <a:rPr lang="ru-RU" sz="2400" u="sng" dirty="0"/>
              <a:t>игры : </a:t>
            </a:r>
          </a:p>
          <a:p>
            <a:r>
              <a:rPr lang="ru-RU" sz="2400" dirty="0"/>
              <a:t>«Составь ракету», «Летит»,  «Восстанови порядок в солнечной системе»,  «Найди лишнее», «Найди недостающую ракету» , «Добавь словечко», «Куда летят ракеты»,  «Угадай-ка», «Найди звезду», </a:t>
            </a:r>
            <a:r>
              <a:rPr lang="ru-RU" sz="2400" dirty="0" err="1"/>
              <a:t>пазлы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333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381" y="1052736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Художественно-продуктивная </a:t>
            </a:r>
            <a:r>
              <a:rPr lang="ru-RU" sz="2400" b="1" u="sng" dirty="0"/>
              <a:t>деятельность:</a:t>
            </a:r>
            <a:r>
              <a:rPr lang="ru-RU" sz="2400" u="sng" dirty="0"/>
              <a:t> </a:t>
            </a:r>
            <a:r>
              <a:rPr lang="ru-RU" sz="2400" dirty="0"/>
              <a:t>Занятия по рисованию: «Полет ракеты на луну", </a:t>
            </a:r>
            <a:r>
              <a:rPr lang="ru-RU" sz="2400" dirty="0" smtClean="0"/>
              <a:t>«Планеты солнечной системы», </a:t>
            </a:r>
            <a:r>
              <a:rPr lang="ru-RU" sz="2400" dirty="0"/>
              <a:t>конструирование из бумаги в технике оригами «Ракета», раскраски на космическую тему, </a:t>
            </a:r>
            <a:r>
              <a:rPr lang="ru-RU" sz="2400" dirty="0" smtClean="0"/>
              <a:t>художественное конструирование «Шлем космонавта», «Ракета, летящая в космос».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u="sng" dirty="0" smtClean="0"/>
              <a:t>Физическая </a:t>
            </a:r>
            <a:r>
              <a:rPr lang="ru-RU" sz="2400" b="1" u="sng" dirty="0"/>
              <a:t>деятельность</a:t>
            </a:r>
            <a:r>
              <a:rPr lang="ru-RU" sz="2400" dirty="0"/>
              <a:t>:  </a:t>
            </a:r>
            <a:r>
              <a:rPr lang="ru-RU" sz="2400" dirty="0" smtClean="0"/>
              <a:t>физкультминутки, космическая зарядка. </a:t>
            </a:r>
            <a:r>
              <a:rPr lang="ru-RU" sz="2400" dirty="0"/>
              <a:t>Подвижные игры: «Летает – не летает»; «Кто быстрее сделает круг вокруг солнца?»; </a:t>
            </a:r>
            <a:r>
              <a:rPr lang="ru-RU" sz="2400" dirty="0" smtClean="0"/>
              <a:t> «</a:t>
            </a:r>
            <a:r>
              <a:rPr lang="ru-RU" sz="2400" dirty="0"/>
              <a:t>Полет на луну», «Ракеты», </a:t>
            </a:r>
            <a:r>
              <a:rPr lang="ru-RU" sz="2400" dirty="0" smtClean="0"/>
              <a:t> «</a:t>
            </a:r>
            <a:r>
              <a:rPr lang="ru-RU" sz="2400" dirty="0"/>
              <a:t>Самолеты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Развлечение </a:t>
            </a:r>
            <a:r>
              <a:rPr lang="ru-RU" sz="2400" dirty="0"/>
              <a:t>«Космическое путешествие</a:t>
            </a:r>
            <a:r>
              <a:rPr lang="ru-RU" sz="2400" dirty="0" smtClean="0"/>
              <a:t>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38322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455</TotalTime>
  <Words>799</Words>
  <Application>Microsoft Office PowerPoint</Application>
  <PresentationFormat>Экран (4:3)</PresentationFormat>
  <Paragraphs>75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Базовая</vt:lpstr>
      <vt:lpstr>МАДОУ детский сад №51  Краткосрочный проект  в старшей группе "Космос»</vt:lpstr>
      <vt:lpstr>Презентация PowerPoint</vt:lpstr>
      <vt:lpstr>Цель:  - формирование у детей старшего дошкольного возраста представлений о космическом пространстве, солнечной системе и освоении космоса людьми.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Оформление группы</vt:lpstr>
      <vt:lpstr>Художественная литература и энциклопедии</vt:lpstr>
      <vt:lpstr>Дидактические игры</vt:lpstr>
      <vt:lpstr>Презентация PowerPoint</vt:lpstr>
      <vt:lpstr>Детский проект «Солнечная система»</vt:lpstr>
      <vt:lpstr>Изодеятельность</vt:lpstr>
      <vt:lpstr>Раскраски</vt:lpstr>
      <vt:lpstr>Мастер – класс от родителей «Какого цвета планеты»</vt:lpstr>
      <vt:lpstr>Выставка детских работ</vt:lpstr>
      <vt:lpstr>Презентация PowerPoint</vt:lpstr>
      <vt:lpstr>Оригами «Ракета»</vt:lpstr>
      <vt:lpstr>Космический шлем</vt:lpstr>
      <vt:lpstr>Ракета, летящая в космос</vt:lpstr>
      <vt:lpstr>Дыхательная гимнастика</vt:lpstr>
      <vt:lpstr>Конструирование на космическую тему</vt:lpstr>
      <vt:lpstr>Космическая фотосессия</vt:lpstr>
      <vt:lpstr>Развлечение «Космическое путешествие».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 в подготовительной группе на тему: "Космос».</dc:title>
  <dc:creator>Vitaliy</dc:creator>
  <cp:lastModifiedBy>Дмитрий</cp:lastModifiedBy>
  <cp:revision>54</cp:revision>
  <dcterms:created xsi:type="dcterms:W3CDTF">2017-04-16T16:01:12Z</dcterms:created>
  <dcterms:modified xsi:type="dcterms:W3CDTF">2024-04-18T12:03:06Z</dcterms:modified>
</cp:coreProperties>
</file>