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59" r:id="rId5"/>
    <p:sldId id="263" r:id="rId6"/>
    <p:sldId id="264" r:id="rId7"/>
    <p:sldId id="265" r:id="rId8"/>
    <p:sldId id="266" r:id="rId9"/>
    <p:sldId id="267" r:id="rId10"/>
    <p:sldId id="286" r:id="rId11"/>
    <p:sldId id="293" r:id="rId12"/>
    <p:sldId id="285" r:id="rId13"/>
    <p:sldId id="297" r:id="rId14"/>
    <p:sldId id="295" r:id="rId15"/>
    <p:sldId id="289" r:id="rId16"/>
    <p:sldId id="292" r:id="rId17"/>
    <p:sldId id="296" r:id="rId18"/>
    <p:sldId id="290" r:id="rId19"/>
    <p:sldId id="291" r:id="rId20"/>
    <p:sldId id="280" r:id="rId21"/>
    <p:sldId id="299" r:id="rId22"/>
    <p:sldId id="300" r:id="rId23"/>
    <p:sldId id="298" r:id="rId24"/>
    <p:sldId id="294" r:id="rId25"/>
    <p:sldId id="288" r:id="rId26"/>
    <p:sldId id="273" r:id="rId27"/>
    <p:sldId id="271" r:id="rId28"/>
    <p:sldId id="27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110" d="100"/>
          <a:sy n="110" d="100"/>
        </p:scale>
        <p:origin x="-164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pPr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99592" y="476672"/>
            <a:ext cx="7344816" cy="4031828"/>
          </a:xfrm>
        </p:spPr>
        <p:txBody>
          <a:bodyPr/>
          <a:lstStyle/>
          <a:p>
            <a:pPr algn="ctr"/>
            <a:r>
              <a:rPr lang="ru-RU" sz="2400" b="1" dirty="0" smtClean="0">
                <a:effectLst/>
              </a:rPr>
              <a:t>МАДОУ детский сад №51</a:t>
            </a:r>
            <a:br>
              <a:rPr lang="ru-RU" sz="2400" b="1" dirty="0" smtClean="0">
                <a:effectLst/>
              </a:rPr>
            </a:br>
            <a:r>
              <a:rPr lang="ru-RU" sz="2400" b="1" dirty="0" smtClean="0">
                <a:effectLst/>
              </a:rPr>
              <a:t/>
            </a:r>
            <a:br>
              <a:rPr lang="ru-RU" sz="2400" b="1" dirty="0" smtClean="0">
                <a:effectLst/>
              </a:rPr>
            </a:br>
            <a:r>
              <a:rPr lang="ru-RU" sz="4800" b="1" dirty="0" smtClean="0">
                <a:effectLst/>
              </a:rPr>
              <a:t>Краткосрочный </a:t>
            </a:r>
            <a:r>
              <a:rPr lang="ru-RU" sz="4800" b="1" dirty="0">
                <a:effectLst/>
              </a:rPr>
              <a:t>проект </a:t>
            </a:r>
            <a:r>
              <a:rPr lang="ru-RU" sz="4800" b="1" dirty="0" smtClean="0">
                <a:effectLst/>
              </a:rPr>
              <a:t/>
            </a:r>
            <a:br>
              <a:rPr lang="ru-RU" sz="4800" b="1" dirty="0" smtClean="0">
                <a:effectLst/>
              </a:rPr>
            </a:br>
            <a:r>
              <a:rPr lang="ru-RU" sz="4800" b="1" dirty="0" smtClean="0">
                <a:effectLst/>
              </a:rPr>
              <a:t>в старшей группе "</a:t>
            </a:r>
            <a:r>
              <a:rPr lang="ru-RU" sz="4800" b="1" dirty="0">
                <a:effectLst/>
              </a:rPr>
              <a:t>Космос</a:t>
            </a:r>
            <a:r>
              <a:rPr lang="ru-RU" sz="4800" b="1" dirty="0" smtClean="0">
                <a:effectLst/>
              </a:rPr>
              <a:t>»</a:t>
            </a:r>
            <a:endParaRPr lang="ru-RU" sz="4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5301208"/>
            <a:ext cx="84604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Выполнили:</a:t>
            </a:r>
          </a:p>
          <a:p>
            <a:pPr algn="r"/>
            <a:r>
              <a:rPr lang="ru-RU" dirty="0" smtClean="0"/>
              <a:t>Гончарова А. Н.</a:t>
            </a:r>
          </a:p>
          <a:p>
            <a:pPr algn="r"/>
            <a:r>
              <a:rPr lang="ru-RU" dirty="0" smtClean="0"/>
              <a:t>Жданова Н. В.</a:t>
            </a:r>
          </a:p>
          <a:p>
            <a:pPr algn="ctr"/>
            <a:r>
              <a:rPr lang="ru-RU" dirty="0" smtClean="0"/>
              <a:t>Г. Улан-Удэ</a:t>
            </a:r>
          </a:p>
          <a:p>
            <a:pPr algn="ctr"/>
            <a:r>
              <a:rPr lang="ru-RU" dirty="0" smtClean="0"/>
              <a:t>2024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1220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5472608" cy="914400"/>
          </a:xfrm>
        </p:spPr>
        <p:txBody>
          <a:bodyPr/>
          <a:lstStyle/>
          <a:p>
            <a:r>
              <a:rPr lang="ru-RU" sz="3600" dirty="0" smtClean="0"/>
              <a:t>Оформление группы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91013" y="957859"/>
            <a:ext cx="3273425" cy="2455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340768"/>
            <a:ext cx="3273425" cy="2455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149080"/>
            <a:ext cx="327342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40736"/>
            <a:ext cx="327342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4285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5237112" cy="1656184"/>
          </a:xfrm>
        </p:spPr>
        <p:txBody>
          <a:bodyPr/>
          <a:lstStyle/>
          <a:p>
            <a:pPr algn="ctr"/>
            <a:r>
              <a:rPr lang="ru-RU" sz="3600" dirty="0" smtClean="0"/>
              <a:t>Художественная литература и энциклопедии</a:t>
            </a:r>
            <a:endParaRPr lang="ru-RU" sz="36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80928"/>
            <a:ext cx="2456901" cy="3273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40" y="908720"/>
            <a:ext cx="3273425" cy="2455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789040"/>
            <a:ext cx="327342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2073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Дидактические игры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3273425" cy="2455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83900" y="1796820"/>
            <a:ext cx="5376599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77072"/>
            <a:ext cx="327342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8297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432048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92696"/>
            <a:ext cx="4317922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509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543800" cy="1368152"/>
          </a:xfrm>
        </p:spPr>
        <p:txBody>
          <a:bodyPr/>
          <a:lstStyle/>
          <a:p>
            <a:pPr algn="ctr"/>
            <a:r>
              <a:rPr lang="ru-RU" dirty="0" smtClean="0"/>
              <a:t>Детский проект «Солнечная система»</a:t>
            </a:r>
            <a:endParaRPr lang="ru-RU" dirty="0"/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64538" y="2432890"/>
            <a:ext cx="4704524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276872"/>
            <a:ext cx="4752528" cy="3564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6034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543800" cy="770384"/>
          </a:xfrm>
        </p:spPr>
        <p:txBody>
          <a:bodyPr/>
          <a:lstStyle/>
          <a:p>
            <a:pPr algn="ctr"/>
            <a:r>
              <a:rPr lang="ru-RU" dirty="0" err="1" smtClean="0"/>
              <a:t>Изодеятельность</a:t>
            </a:r>
            <a:endParaRPr lang="ru-RU" dirty="0"/>
          </a:p>
        </p:txBody>
      </p:sp>
      <p:pic>
        <p:nvPicPr>
          <p:cNvPr id="5125" name="Picture 5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916" y="998688"/>
            <a:ext cx="3840484" cy="288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05062"/>
            <a:ext cx="3600400" cy="2702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3273828" cy="436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5931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5112568" cy="936104"/>
          </a:xfrm>
        </p:spPr>
        <p:txBody>
          <a:bodyPr/>
          <a:lstStyle/>
          <a:p>
            <a:pPr algn="ctr"/>
            <a:r>
              <a:rPr lang="ru-RU" dirty="0" smtClean="0"/>
              <a:t>Раскраски</a:t>
            </a:r>
            <a:endParaRPr lang="ru-RU" dirty="0"/>
          </a:p>
        </p:txBody>
      </p:sp>
      <p:pic>
        <p:nvPicPr>
          <p:cNvPr id="8196" name="Picture 4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2"/>
          <a:stretch/>
        </p:blipFill>
        <p:spPr bwMode="auto">
          <a:xfrm rot="5400000">
            <a:off x="6140641" y="4092607"/>
            <a:ext cx="2630153" cy="2455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01675" y="2542035"/>
            <a:ext cx="3849490" cy="2887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14020" y="3170756"/>
            <a:ext cx="3705472" cy="2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60648"/>
            <a:ext cx="2573337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3479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543800" cy="1224136"/>
          </a:xfrm>
        </p:spPr>
        <p:txBody>
          <a:bodyPr/>
          <a:lstStyle/>
          <a:p>
            <a:pPr algn="ctr"/>
            <a:r>
              <a:rPr lang="ru-RU" sz="3600" dirty="0" smtClean="0"/>
              <a:t>Мастер – класс от родителей «Какого цвета планеты»</a:t>
            </a:r>
            <a:endParaRPr lang="ru-RU" sz="3600" dirty="0"/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3528392" cy="4704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72816"/>
            <a:ext cx="3546239" cy="4728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5385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199" y="188640"/>
            <a:ext cx="7543800" cy="842392"/>
          </a:xfrm>
        </p:spPr>
        <p:txBody>
          <a:bodyPr/>
          <a:lstStyle/>
          <a:p>
            <a:pPr algn="ctr"/>
            <a:r>
              <a:rPr lang="ru-RU" dirty="0" smtClean="0"/>
              <a:t>Выставка детских работ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83" y="4013316"/>
            <a:ext cx="3456384" cy="259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94369"/>
            <a:ext cx="3465446" cy="259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13315"/>
            <a:ext cx="3528392" cy="2648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1"/>
            <a:ext cx="3503891" cy="2630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33709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19510"/>
            <a:ext cx="2456901" cy="3273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068960"/>
            <a:ext cx="2450804" cy="3273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943" y="3501008"/>
            <a:ext cx="327342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8640"/>
            <a:ext cx="327342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327342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8728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Тип проекта: </a:t>
            </a:r>
            <a:r>
              <a:rPr lang="ru-RU" sz="2400" dirty="0" smtClean="0"/>
              <a:t>обучающий, исследовательский, игровой.</a:t>
            </a:r>
            <a:endParaRPr lang="ru-RU" sz="2400" dirty="0"/>
          </a:p>
          <a:p>
            <a:r>
              <a:rPr lang="ru-RU" sz="2400" b="1" dirty="0"/>
              <a:t>Продолжительность</a:t>
            </a:r>
            <a:r>
              <a:rPr lang="ru-RU" sz="2400" dirty="0"/>
              <a:t>: краткосрочный (с </a:t>
            </a:r>
            <a:r>
              <a:rPr lang="ru-RU" sz="2400" dirty="0" smtClean="0"/>
              <a:t>08.04.2024 </a:t>
            </a:r>
            <a:r>
              <a:rPr lang="ru-RU" sz="2400" dirty="0"/>
              <a:t>-</a:t>
            </a:r>
            <a:r>
              <a:rPr lang="ru-RU" sz="2400" dirty="0" smtClean="0"/>
              <a:t>15.04.2024).</a:t>
            </a:r>
            <a:endParaRPr lang="ru-RU" sz="2400" dirty="0"/>
          </a:p>
          <a:p>
            <a:r>
              <a:rPr lang="ru-RU" sz="2400" b="1" dirty="0"/>
              <a:t>Участники проекта: </a:t>
            </a:r>
            <a:r>
              <a:rPr lang="ru-RU" sz="2400" dirty="0" smtClean="0"/>
              <a:t>воспитатели, дети, родители, инструктор по физической культуре. </a:t>
            </a:r>
            <a:endParaRPr lang="ru-RU" sz="2400" dirty="0"/>
          </a:p>
        </p:txBody>
      </p:sp>
      <p:pic>
        <p:nvPicPr>
          <p:cNvPr id="1026" name="Picture 2" descr="http://lares.ru/upload/iblock/a70/a70b54a24edde6cf4a361ab5a81acb9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158404"/>
            <a:ext cx="7776864" cy="329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719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352928" cy="626368"/>
          </a:xfrm>
        </p:spPr>
        <p:txBody>
          <a:bodyPr/>
          <a:lstStyle/>
          <a:p>
            <a:pPr algn="ctr"/>
            <a:r>
              <a:rPr lang="ru-RU" sz="3200" dirty="0" smtClean="0"/>
              <a:t>Оригами «Ракета»</a:t>
            </a:r>
            <a:endParaRPr lang="ru-RU" sz="3200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01675" y="1776643"/>
            <a:ext cx="3849491" cy="2887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23794" y="3188974"/>
            <a:ext cx="3840428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88379" y="1542856"/>
            <a:ext cx="3753291" cy="2817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45162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5630893" cy="1512168"/>
          </a:xfrm>
        </p:spPr>
        <p:txBody>
          <a:bodyPr/>
          <a:lstStyle/>
          <a:p>
            <a:pPr algn="ctr"/>
            <a:r>
              <a:rPr lang="ru-RU" dirty="0" smtClean="0"/>
              <a:t>Космический шлем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88640"/>
            <a:ext cx="257175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9"/>
          <a:stretch/>
        </p:blipFill>
        <p:spPr bwMode="auto">
          <a:xfrm>
            <a:off x="4644008" y="3789040"/>
            <a:ext cx="2574131" cy="2905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3548370" cy="4075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1667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116632"/>
            <a:ext cx="4968552" cy="2016224"/>
          </a:xfrm>
        </p:spPr>
        <p:txBody>
          <a:bodyPr/>
          <a:lstStyle/>
          <a:p>
            <a:pPr algn="ctr"/>
            <a:r>
              <a:rPr lang="ru-RU" dirty="0" smtClean="0"/>
              <a:t>Ракета, летящая в космос</a:t>
            </a:r>
            <a:endParaRPr lang="ru-RU" dirty="0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708920"/>
            <a:ext cx="257175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6"/>
          <a:stretch/>
        </p:blipFill>
        <p:spPr bwMode="auto">
          <a:xfrm>
            <a:off x="410645" y="3645024"/>
            <a:ext cx="2574131" cy="3051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85"/>
          <a:stretch/>
        </p:blipFill>
        <p:spPr bwMode="auto">
          <a:xfrm>
            <a:off x="6308254" y="2852936"/>
            <a:ext cx="2672907" cy="3216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2573337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83687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43800" cy="914400"/>
          </a:xfrm>
        </p:spPr>
        <p:txBody>
          <a:bodyPr/>
          <a:lstStyle/>
          <a:p>
            <a:r>
              <a:rPr lang="ru-RU" dirty="0" smtClean="0"/>
              <a:t>Дыхательная гимнастика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888432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84784"/>
            <a:ext cx="3845333" cy="512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9063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2448" y="620688"/>
            <a:ext cx="4951512" cy="1224136"/>
          </a:xfrm>
        </p:spPr>
        <p:txBody>
          <a:bodyPr/>
          <a:lstStyle/>
          <a:p>
            <a:pPr algn="ctr"/>
            <a:r>
              <a:rPr lang="ru-RU" sz="3600" dirty="0"/>
              <a:t>Конструирование на космическую тему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23" y="4005064"/>
            <a:ext cx="3273425" cy="2456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392423"/>
            <a:ext cx="2574131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420888"/>
            <a:ext cx="2573337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3" b="8713"/>
          <a:stretch/>
        </p:blipFill>
        <p:spPr bwMode="auto">
          <a:xfrm>
            <a:off x="536768" y="836712"/>
            <a:ext cx="2573337" cy="2685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37835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4608512" cy="1656184"/>
          </a:xfrm>
        </p:spPr>
        <p:txBody>
          <a:bodyPr/>
          <a:lstStyle/>
          <a:p>
            <a:pPr algn="ctr"/>
            <a:r>
              <a:rPr lang="ru-RU" dirty="0" smtClean="0"/>
              <a:t>Космическая фотосессия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1532" y="2804932"/>
            <a:ext cx="4224471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07826" y="1560926"/>
            <a:ext cx="5217639" cy="3913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6821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80628" y="332656"/>
            <a:ext cx="7543800" cy="626368"/>
          </a:xfrm>
        </p:spPr>
        <p:txBody>
          <a:bodyPr/>
          <a:lstStyle/>
          <a:p>
            <a:r>
              <a:rPr lang="ru-RU" sz="2800" dirty="0" smtClean="0"/>
              <a:t>Развлечение «</a:t>
            </a:r>
            <a:r>
              <a:rPr lang="ru-RU" sz="2800" dirty="0"/>
              <a:t>Космическое путешествие».</a:t>
            </a:r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80" y="1196752"/>
            <a:ext cx="3273425" cy="2455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1196752"/>
            <a:ext cx="3273425" cy="2455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933056"/>
            <a:ext cx="327342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933056"/>
            <a:ext cx="327342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980728"/>
            <a:ext cx="7920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/>
              <a:t>Полученный результат</a:t>
            </a:r>
            <a:r>
              <a:rPr lang="ru-RU" sz="2800" b="1" u="sng" dirty="0" smtClean="0"/>
              <a:t>: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У детей сформированы представления о космосе, летательных аппаратах, космонавтах.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Реализованы потребности детей в продуктивных видах деятельности.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Вовлечение родителей к участию в проектной деятельности.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279978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157192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/>
              <a:t>Спасибо за внимание</a:t>
            </a:r>
            <a:endParaRPr lang="ru-RU" sz="4800" b="1" dirty="0"/>
          </a:p>
        </p:txBody>
      </p:sp>
      <p:pic>
        <p:nvPicPr>
          <p:cNvPr id="14338" name="Picture 2" descr="https://penfox.ru/wp-content/uploads/2020/06/original_planet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1198"/>
            <a:ext cx="691276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973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6672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 </a:t>
            </a:r>
          </a:p>
        </p:txBody>
      </p:sp>
      <p:sp>
        <p:nvSpPr>
          <p:cNvPr id="4" name="Текст 3"/>
          <p:cNvSpPr>
            <a:spLocks noGrp="1"/>
          </p:cNvSpPr>
          <p:nvPr>
            <p:ph idx="1"/>
          </p:nvPr>
        </p:nvSpPr>
        <p:spPr>
          <a:xfrm>
            <a:off x="467544" y="1988840"/>
            <a:ext cx="7608168" cy="4464496"/>
          </a:xfrm>
        </p:spPr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ru-RU" dirty="0"/>
              <a:t>Задачи: </a:t>
            </a:r>
          </a:p>
          <a:p>
            <a:pPr marL="18288" indent="0">
              <a:buNone/>
            </a:pPr>
            <a:r>
              <a:rPr lang="ru-RU" dirty="0" smtClean="0"/>
              <a:t>	1</a:t>
            </a:r>
            <a:r>
              <a:rPr lang="ru-RU" dirty="0"/>
              <a:t>. Продолжать расширять представление детей о многообразии космоса. Рассказать детям об интересных фактах и событиях в этапах освоения  космоса. </a:t>
            </a:r>
          </a:p>
          <a:p>
            <a:pPr marL="18288" indent="0">
              <a:buNone/>
            </a:pPr>
            <a:r>
              <a:rPr lang="ru-RU" dirty="0" smtClean="0"/>
              <a:t>	2</a:t>
            </a:r>
            <a:r>
              <a:rPr lang="ru-RU" dirty="0"/>
              <a:t>. </a:t>
            </a:r>
            <a:r>
              <a:rPr lang="ru-RU" dirty="0" smtClean="0"/>
              <a:t>Познакомить </a:t>
            </a:r>
            <a:r>
              <a:rPr lang="ru-RU" dirty="0"/>
              <a:t>с первыми собаками, полетевшими в космос: Лайкой, Белкой и Стрелкой;</a:t>
            </a:r>
          </a:p>
          <a:p>
            <a:pPr marL="18288" indent="0">
              <a:buNone/>
            </a:pPr>
            <a:r>
              <a:rPr lang="ru-RU" dirty="0" smtClean="0"/>
              <a:t>	3. </a:t>
            </a:r>
            <a:r>
              <a:rPr lang="ru-RU" dirty="0"/>
              <a:t>Развивать творческое воображение, фантазию, умение импровизировать; </a:t>
            </a:r>
            <a:endParaRPr lang="ru-RU" dirty="0" smtClean="0"/>
          </a:p>
          <a:p>
            <a:pPr marL="18288" indent="0">
              <a:buNone/>
            </a:pPr>
            <a:r>
              <a:rPr lang="ru-RU" dirty="0" smtClean="0"/>
              <a:t>	4. </a:t>
            </a:r>
            <a:r>
              <a:rPr lang="ru-RU" dirty="0"/>
              <a:t>В</a:t>
            </a:r>
            <a:r>
              <a:rPr lang="ru-RU" dirty="0" smtClean="0"/>
              <a:t>оспитывать </a:t>
            </a:r>
            <a:r>
              <a:rPr lang="ru-RU" dirty="0"/>
              <a:t>взаимопомощь, доброжелательное отношение друг к другу, гордость за людей данной профессии, к своей Родине;</a:t>
            </a:r>
          </a:p>
          <a:p>
            <a:pPr marL="18288" indent="0">
              <a:buNone/>
            </a:pPr>
            <a:r>
              <a:rPr lang="ru-RU" dirty="0"/>
              <a:t> </a:t>
            </a:r>
            <a:r>
              <a:rPr lang="ru-RU" dirty="0" smtClean="0"/>
              <a:t>	5. </a:t>
            </a:r>
            <a:r>
              <a:rPr lang="ru-RU" dirty="0"/>
              <a:t>Привлечь родителей к совместной деятельности.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43800" cy="1800200"/>
          </a:xfrm>
        </p:spPr>
        <p:txBody>
          <a:bodyPr/>
          <a:lstStyle/>
          <a:p>
            <a:r>
              <a:rPr lang="ru-RU" sz="2400" dirty="0"/>
              <a:t>Цель: </a:t>
            </a:r>
            <a:br>
              <a:rPr lang="ru-RU" sz="2400" dirty="0"/>
            </a:br>
            <a:r>
              <a:rPr lang="ru-RU" sz="2400" dirty="0"/>
              <a:t>- формирование у детей старшего дошкольного возраста представлений о космическом пространстве, солнечной системе и освоении космоса людьми. </a:t>
            </a:r>
          </a:p>
        </p:txBody>
      </p:sp>
    </p:spTree>
    <p:extLst>
      <p:ext uri="{BB962C8B-B14F-4D97-AF65-F5344CB8AC3E}">
        <p14:creationId xmlns:p14="http://schemas.microsoft.com/office/powerpoint/2010/main" val="425589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20684"/>
            <a:ext cx="792088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Актуальность проекта: </a:t>
            </a:r>
          </a:p>
          <a:p>
            <a:r>
              <a:rPr lang="ru-RU" sz="1600" dirty="0" smtClean="0"/>
              <a:t>Несколько десятков лет назад мало кто из вчерашних мальчишек не хотел стать космонавтом. Эта мечта совсем не актуальна для современных детей. Тем не менее современные дошкольники задают много вопросов о космосе, космическом пространстве, космонавтах, так как все неведомое, непонятное, недоступное будоражит детскую фантазию. Космические пираты, звездные войны и другие инопланетные существа – герои их любимых мультфильмов. Вымышленные персонажи дезинформируют дошкольников. Поэтому </a:t>
            </a:r>
            <a:r>
              <a:rPr lang="ru-RU" sz="1600" dirty="0"/>
              <a:t>важно грамотно выстроить работу по формированию у детей представлений о космосе.  Космос – это обширная тема для исследовательской деятельности, вызывает интерес у детей и дает возможность многосторонне развивать личность дошкольников. </a:t>
            </a:r>
            <a:r>
              <a:rPr lang="ru-RU" sz="1600" dirty="0"/>
              <a:t>Р</a:t>
            </a:r>
            <a:r>
              <a:rPr lang="ru-RU" sz="1600" dirty="0" smtClean="0"/>
              <a:t>абота </a:t>
            </a:r>
            <a:r>
              <a:rPr lang="ru-RU" sz="1600" dirty="0"/>
              <a:t>в этом направлении — это и часть патриотического воспитания: формирования чувства гордости  за свою страну и достижения учёных и космонавтов. Элементарные научные знания, термины, представления, доступные пониманию детей старшего дошкольного возраста, даются в играх, учебной деятельности, наблюдениях, чтении художественной литературы, экспериментах, моделировании при создании проблемных ситуаций. Закрепление знаний осуществляется с опорой на ведущие виды деятельности дошкольника — игровую и художественно-продуктивную — в изобразительной деятельности, конструировании, дидактических, сюжетно-ролевых, подвижных играх, а также при проведении досугов и развлечений.</a:t>
            </a:r>
          </a:p>
        </p:txBody>
      </p:sp>
    </p:spTree>
    <p:extLst>
      <p:ext uri="{BB962C8B-B14F-4D97-AF65-F5344CB8AC3E}">
        <p14:creationId xmlns:p14="http://schemas.microsoft.com/office/powerpoint/2010/main" val="4107877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799288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Этапы реализации проекта </a:t>
            </a:r>
            <a:endParaRPr lang="ru-RU" sz="3200" dirty="0"/>
          </a:p>
          <a:p>
            <a:r>
              <a:rPr lang="ru-RU" sz="2800" b="1" u="sng" dirty="0"/>
              <a:t>1 этап Подготовительный </a:t>
            </a:r>
            <a:endParaRPr lang="ru-RU" sz="2800" u="sng" dirty="0"/>
          </a:p>
          <a:p>
            <a:r>
              <a:rPr lang="ru-RU" sz="2800" dirty="0"/>
              <a:t>1. Подготовка материала и оборудования, литературы, картинок по теме.</a:t>
            </a:r>
          </a:p>
          <a:p>
            <a:r>
              <a:rPr lang="ru-RU" sz="2800" dirty="0"/>
              <a:t>2. Выявление первоначальных знаний детей о космосе. </a:t>
            </a:r>
          </a:p>
          <a:p>
            <a:r>
              <a:rPr lang="ru-RU" sz="2800" dirty="0"/>
              <a:t>3. Информирование родителей о предстоящей деятельности.</a:t>
            </a:r>
          </a:p>
          <a:p>
            <a:r>
              <a:rPr lang="ru-RU" sz="2800" dirty="0"/>
              <a:t>4. Подбор литературы о космосе, презентаций, фотографий, плакатов. </a:t>
            </a:r>
          </a:p>
          <a:p>
            <a:r>
              <a:rPr lang="ru-RU" sz="2800" dirty="0"/>
              <a:t>5. Подбор и изготовление материала для осуществления продуктивной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295527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9686" y="692696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/>
              <a:t>2 </a:t>
            </a:r>
            <a:r>
              <a:rPr lang="ru-RU" sz="2800" b="1" u="sng" dirty="0" smtClean="0"/>
              <a:t>этап </a:t>
            </a:r>
            <a:r>
              <a:rPr lang="ru-RU" sz="2800" b="1" u="sng" dirty="0"/>
              <a:t>Основной. </a:t>
            </a:r>
            <a:endParaRPr lang="ru-RU" sz="2800" u="sng" dirty="0"/>
          </a:p>
          <a:p>
            <a:r>
              <a:rPr lang="ru-RU" sz="2800" dirty="0"/>
              <a:t>1. Проведение недели космоса в группе. </a:t>
            </a:r>
          </a:p>
          <a:p>
            <a:r>
              <a:rPr lang="ru-RU" sz="2800" dirty="0"/>
              <a:t>2. Работа с родителями по заданной теме. </a:t>
            </a:r>
          </a:p>
          <a:p>
            <a:r>
              <a:rPr lang="ru-RU" sz="2800" dirty="0"/>
              <a:t>3. Организация сюжетно - ролевых, дидактических и подвижных игр, индивидуальной и групповой работы. </a:t>
            </a:r>
            <a:endParaRPr lang="ru-RU" sz="2800" dirty="0" smtClean="0"/>
          </a:p>
          <a:p>
            <a:endParaRPr lang="ru-RU" sz="2800" dirty="0"/>
          </a:p>
          <a:p>
            <a:r>
              <a:rPr lang="ru-RU" sz="2800" b="1" u="sng" dirty="0"/>
              <a:t>3 этап Заключительный </a:t>
            </a:r>
            <a:endParaRPr lang="ru-RU" sz="2800" u="sng" dirty="0"/>
          </a:p>
          <a:p>
            <a:r>
              <a:rPr lang="ru-RU" sz="2800" dirty="0"/>
              <a:t>1. Организация выставки работ о </a:t>
            </a:r>
            <a:r>
              <a:rPr lang="ru-RU" sz="2800" dirty="0" smtClean="0"/>
              <a:t>космосе; </a:t>
            </a:r>
            <a:endParaRPr lang="ru-RU" sz="2800" dirty="0"/>
          </a:p>
          <a:p>
            <a:r>
              <a:rPr lang="ru-RU" sz="2800" dirty="0"/>
              <a:t>2. </a:t>
            </a:r>
            <a:r>
              <a:rPr lang="ru-RU" sz="2800" dirty="0" smtClean="0"/>
              <a:t>Выставка совместных поделок детей и родителей на тему: «Космос»;</a:t>
            </a:r>
            <a:endParaRPr lang="ru-RU" sz="2800" dirty="0"/>
          </a:p>
          <a:p>
            <a:r>
              <a:rPr lang="ru-RU" sz="2800" dirty="0" smtClean="0"/>
              <a:t>3. Развлечение «Космическое путешествие».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18379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764704"/>
            <a:ext cx="806489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Содержание проекта. </a:t>
            </a:r>
            <a:endParaRPr lang="ru-RU" sz="3200" dirty="0"/>
          </a:p>
          <a:p>
            <a:r>
              <a:rPr lang="ru-RU" sz="2000" b="1" u="sng" dirty="0"/>
              <a:t>Беседы с использованием </a:t>
            </a:r>
            <a:r>
              <a:rPr lang="ru-RU" sz="2000" b="1" u="sng" dirty="0" smtClean="0"/>
              <a:t>презентаций и энциклопедий: </a:t>
            </a:r>
            <a:endParaRPr lang="ru-RU" sz="2000" u="sng" dirty="0"/>
          </a:p>
          <a:p>
            <a:r>
              <a:rPr lang="ru-RU" dirty="0"/>
              <a:t>1. Беседа «Что такое космос». Цель: дать детям представление о планетах солнечной системы, солнце, звёздах, выяснить знания детей по данному вопросу. </a:t>
            </a:r>
          </a:p>
          <a:p>
            <a:r>
              <a:rPr lang="ru-RU" dirty="0" smtClean="0"/>
              <a:t>2. </a:t>
            </a:r>
            <a:r>
              <a:rPr lang="ru-RU" dirty="0"/>
              <a:t>Беседа «Луна - спутник Земли». Цель: выяснить представления детей о Луне, месяце, расширять знания о лунной поверхности, атмосфере. </a:t>
            </a:r>
          </a:p>
          <a:p>
            <a:r>
              <a:rPr lang="ru-RU" dirty="0" smtClean="0"/>
              <a:t>3. </a:t>
            </a:r>
            <a:r>
              <a:rPr lang="ru-RU" dirty="0"/>
              <a:t>Беседа </a:t>
            </a:r>
            <a:r>
              <a:rPr lang="ru-RU" dirty="0" smtClean="0"/>
              <a:t>«Такие разные планеты». </a:t>
            </a:r>
            <a:r>
              <a:rPr lang="ru-RU" dirty="0"/>
              <a:t>Цель: расширять представления детей о планетах солнечной системы </a:t>
            </a:r>
          </a:p>
          <a:p>
            <a:r>
              <a:rPr lang="ru-RU" dirty="0" smtClean="0"/>
              <a:t>4. </a:t>
            </a:r>
            <a:r>
              <a:rPr lang="ru-RU" dirty="0"/>
              <a:t>Беседа «Солнце - источник жизни на Земле». Цель: уточнить знания детей о солнце, его форме; пояснить из чего оно состоит. </a:t>
            </a:r>
          </a:p>
          <a:p>
            <a:r>
              <a:rPr lang="ru-RU" dirty="0" smtClean="0"/>
              <a:t>5. </a:t>
            </a:r>
            <a:r>
              <a:rPr lang="ru-RU" dirty="0"/>
              <a:t>Беседа </a:t>
            </a:r>
            <a:r>
              <a:rPr lang="ru-RU" dirty="0" smtClean="0"/>
              <a:t>«Космонавты».  </a:t>
            </a:r>
            <a:r>
              <a:rPr lang="ru-RU" dirty="0"/>
              <a:t>Цель: </a:t>
            </a:r>
            <a:r>
              <a:rPr lang="ru-RU" dirty="0" smtClean="0"/>
              <a:t>закрепить знания о профессии космонавт, о выдающихся космонавтах Ю.А. Гагарине</a:t>
            </a:r>
            <a:r>
              <a:rPr lang="ru-RU" dirty="0"/>
              <a:t>, </a:t>
            </a:r>
            <a:r>
              <a:rPr lang="ru-RU" dirty="0" smtClean="0"/>
              <a:t>Валентине Терешковой</a:t>
            </a:r>
            <a:r>
              <a:rPr lang="ru-RU" dirty="0"/>
              <a:t>, </a:t>
            </a:r>
            <a:r>
              <a:rPr lang="ru-RU" dirty="0" smtClean="0"/>
              <a:t>Алексее Леонове .</a:t>
            </a:r>
            <a:endParaRPr lang="ru-RU" dirty="0"/>
          </a:p>
          <a:p>
            <a:r>
              <a:rPr lang="ru-RU" dirty="0" smtClean="0"/>
              <a:t>6.  Беседа «Как появилась ракета». Цель: познакомить с ученым К.Э. Циолковским, конструкторами В.П. Глушко и С.П. Королевым.</a:t>
            </a:r>
          </a:p>
          <a:p>
            <a:r>
              <a:rPr lang="ru-RU" dirty="0" smtClean="0"/>
              <a:t>7. Беседа «Первые собаки в космосе». Цель: познакомить с первыми собаками Лайкой, Белкой и Стрелкой.</a:t>
            </a:r>
          </a:p>
        </p:txBody>
      </p:sp>
    </p:spTree>
    <p:extLst>
      <p:ext uri="{BB962C8B-B14F-4D97-AF65-F5344CB8AC3E}">
        <p14:creationId xmlns:p14="http://schemas.microsoft.com/office/powerpoint/2010/main" val="878536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4075" y="465847"/>
            <a:ext cx="79208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/>
              <a:t>Познавательное развитие:</a:t>
            </a:r>
          </a:p>
          <a:p>
            <a:r>
              <a:rPr lang="ru-RU" sz="2400" dirty="0"/>
              <a:t>НОД по ФЭМП «Путешествие в космос», </a:t>
            </a:r>
            <a:r>
              <a:rPr lang="ru-RU" sz="2400" dirty="0" smtClean="0"/>
              <a:t>речевая игра </a:t>
            </a:r>
            <a:r>
              <a:rPr lang="ru-RU" sz="2400" dirty="0"/>
              <a:t>«Назови космические слова на заданный </a:t>
            </a:r>
            <a:r>
              <a:rPr lang="ru-RU" sz="2400" dirty="0" smtClean="0"/>
              <a:t>звук»; Конструирование </a:t>
            </a:r>
            <a:r>
              <a:rPr lang="ru-RU" sz="2400" dirty="0"/>
              <a:t>из разных конструкторов (ракеты, спутники, космическая станция, роботы; </a:t>
            </a:r>
            <a:endParaRPr lang="ru-RU" sz="2400" dirty="0" smtClean="0"/>
          </a:p>
          <a:p>
            <a:r>
              <a:rPr lang="ru-RU" sz="2400" dirty="0"/>
              <a:t>П</a:t>
            </a:r>
            <a:r>
              <a:rPr lang="ru-RU" sz="2400" dirty="0" smtClean="0"/>
              <a:t>росмотр мультфильмов: «</a:t>
            </a:r>
            <a:r>
              <a:rPr lang="ru-RU" sz="2400" dirty="0" err="1" smtClean="0"/>
              <a:t>Маугли</a:t>
            </a:r>
            <a:r>
              <a:rPr lang="ru-RU" sz="2400" dirty="0" smtClean="0"/>
              <a:t> дикой планеты», «Незнайка на луне», </a:t>
            </a:r>
            <a:r>
              <a:rPr lang="ru-RU" sz="2400" dirty="0"/>
              <a:t>«Красная планета</a:t>
            </a:r>
            <a:r>
              <a:rPr lang="ru-RU" sz="2400" dirty="0" smtClean="0"/>
              <a:t>».</a:t>
            </a:r>
            <a:endParaRPr lang="ru-RU" sz="2400" dirty="0"/>
          </a:p>
          <a:p>
            <a:r>
              <a:rPr lang="ru-RU" sz="2400" b="1" u="sng" dirty="0"/>
              <a:t>Ознакомление с художественной литературой:</a:t>
            </a:r>
            <a:r>
              <a:rPr lang="ru-RU" sz="2400" u="sng" dirty="0"/>
              <a:t> </a:t>
            </a:r>
            <a:r>
              <a:rPr lang="ru-RU" sz="2400" dirty="0"/>
              <a:t>чтение стихов о космосе, разгадывание загадок</a:t>
            </a:r>
            <a:r>
              <a:rPr lang="ru-RU" sz="2400" dirty="0" smtClean="0"/>
              <a:t>, </a:t>
            </a:r>
          </a:p>
          <a:p>
            <a:r>
              <a:rPr lang="ru-RU" sz="2400" dirty="0" smtClean="0"/>
              <a:t>А</a:t>
            </a:r>
            <a:r>
              <a:rPr lang="ru-RU" sz="2400" dirty="0" smtClean="0"/>
              <a:t>. Ткаченко «Летающие звезды», «Циолковский. Путь к звездам»; энциклопедия «Астрономия и звезды»</a:t>
            </a:r>
          </a:p>
          <a:p>
            <a:r>
              <a:rPr lang="ru-RU" sz="2400" u="sng" dirty="0" smtClean="0"/>
              <a:t>Дидактические </a:t>
            </a:r>
            <a:r>
              <a:rPr lang="ru-RU" sz="2400" u="sng" dirty="0"/>
              <a:t>игры : </a:t>
            </a:r>
          </a:p>
          <a:p>
            <a:r>
              <a:rPr lang="ru-RU" sz="2400" dirty="0"/>
              <a:t>«Составь ракету», «Летит»,  «Восстанови порядок в солнечной системе»,  «Найди лишнее», «Найди недостающую ракету» , «Добавь словечко», «Куда летят ракеты»,  «Угадай-ка», «Найди звезду», </a:t>
            </a:r>
            <a:r>
              <a:rPr lang="ru-RU" sz="2400" dirty="0" err="1"/>
              <a:t>пазлы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13337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9381" y="1052736"/>
            <a:ext cx="79208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/>
              <a:t>Художественно-продуктивная </a:t>
            </a:r>
            <a:r>
              <a:rPr lang="ru-RU" sz="2400" b="1" u="sng" dirty="0"/>
              <a:t>деятельность:</a:t>
            </a:r>
            <a:r>
              <a:rPr lang="ru-RU" sz="2400" u="sng" dirty="0"/>
              <a:t> </a:t>
            </a:r>
            <a:r>
              <a:rPr lang="ru-RU" sz="2400" dirty="0"/>
              <a:t>Занятия по рисованию: «Полет ракеты на луну", </a:t>
            </a:r>
            <a:r>
              <a:rPr lang="ru-RU" sz="2400" dirty="0" smtClean="0"/>
              <a:t>«Планеты солнечной системы», </a:t>
            </a:r>
            <a:r>
              <a:rPr lang="ru-RU" sz="2400" dirty="0"/>
              <a:t>конструирование из бумаги в технике оригами «Ракета», раскраски на космическую тему, </a:t>
            </a:r>
            <a:r>
              <a:rPr lang="ru-RU" sz="2400" dirty="0" smtClean="0"/>
              <a:t>художественное конструирование «Шлем космонавта», «Ракета, летящая в космос».</a:t>
            </a:r>
            <a:endParaRPr lang="ru-RU" sz="2400" dirty="0"/>
          </a:p>
          <a:p>
            <a:endParaRPr lang="ru-RU" sz="2400" dirty="0"/>
          </a:p>
          <a:p>
            <a:r>
              <a:rPr lang="ru-RU" sz="2400" b="1" u="sng" dirty="0" smtClean="0"/>
              <a:t>Физическая </a:t>
            </a:r>
            <a:r>
              <a:rPr lang="ru-RU" sz="2400" b="1" u="sng" dirty="0"/>
              <a:t>деятельность</a:t>
            </a:r>
            <a:r>
              <a:rPr lang="ru-RU" sz="2400" dirty="0"/>
              <a:t>:  </a:t>
            </a:r>
            <a:r>
              <a:rPr lang="ru-RU" sz="2400" dirty="0" smtClean="0"/>
              <a:t>физкультминутки, космическая зарядка. </a:t>
            </a:r>
            <a:r>
              <a:rPr lang="ru-RU" sz="2400" dirty="0"/>
              <a:t>Подвижные игры: «Летает – не летает»; «Кто быстрее сделает круг вокруг солнца?»; </a:t>
            </a:r>
            <a:r>
              <a:rPr lang="ru-RU" sz="2400" dirty="0" smtClean="0"/>
              <a:t> «</a:t>
            </a:r>
            <a:r>
              <a:rPr lang="ru-RU" sz="2400" dirty="0"/>
              <a:t>Полет на луну», «Ракеты», </a:t>
            </a:r>
            <a:r>
              <a:rPr lang="ru-RU" sz="2400" dirty="0" smtClean="0"/>
              <a:t> «</a:t>
            </a:r>
            <a:r>
              <a:rPr lang="ru-RU" sz="2400" dirty="0"/>
              <a:t>Самолеты</a:t>
            </a:r>
            <a:r>
              <a:rPr lang="ru-RU" sz="2400" dirty="0" smtClean="0"/>
              <a:t>».</a:t>
            </a:r>
          </a:p>
          <a:p>
            <a:r>
              <a:rPr lang="ru-RU" sz="2400" dirty="0" smtClean="0"/>
              <a:t>Развлечение </a:t>
            </a:r>
            <a:r>
              <a:rPr lang="ru-RU" sz="2400" dirty="0"/>
              <a:t>«Космическое путешествие</a:t>
            </a:r>
            <a:r>
              <a:rPr lang="ru-RU" sz="2400" dirty="0" smtClean="0"/>
              <a:t>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838322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455</TotalTime>
  <Words>799</Words>
  <Application>Microsoft Office PowerPoint</Application>
  <PresentationFormat>Экран (4:3)</PresentationFormat>
  <Paragraphs>75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Базовая</vt:lpstr>
      <vt:lpstr>МАДОУ детский сад №51  Краткосрочный проект  в старшей группе "Космос»</vt:lpstr>
      <vt:lpstr>Презентация PowerPoint</vt:lpstr>
      <vt:lpstr>Цель:  - формирование у детей старшего дошкольного возраста представлений о космическом пространстве, солнечной системе и освоении космоса людьми.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Оформление группы</vt:lpstr>
      <vt:lpstr>Художественная литература и энциклопедии</vt:lpstr>
      <vt:lpstr>Дидактические игры</vt:lpstr>
      <vt:lpstr>Презентация PowerPoint</vt:lpstr>
      <vt:lpstr>Детский проект «Солнечная система»</vt:lpstr>
      <vt:lpstr>Изодеятельность</vt:lpstr>
      <vt:lpstr>Раскраски</vt:lpstr>
      <vt:lpstr>Мастер – класс от родителей «Какого цвета планеты»</vt:lpstr>
      <vt:lpstr>Выставка детских работ</vt:lpstr>
      <vt:lpstr>Презентация PowerPoint</vt:lpstr>
      <vt:lpstr>Оригами «Ракета»</vt:lpstr>
      <vt:lpstr>Космический шлем</vt:lpstr>
      <vt:lpstr>Ракета, летящая в космос</vt:lpstr>
      <vt:lpstr>Дыхательная гимнастика</vt:lpstr>
      <vt:lpstr>Конструирование на космическую тему</vt:lpstr>
      <vt:lpstr>Космическая фотосессия</vt:lpstr>
      <vt:lpstr>Развлечение «Космическое путешествие».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Краткосрочный проект  в подготовительной группе на тему: "Космос».</dc:title>
  <dc:creator>Vitaliy</dc:creator>
  <cp:lastModifiedBy>Дмитрий</cp:lastModifiedBy>
  <cp:revision>54</cp:revision>
  <dcterms:created xsi:type="dcterms:W3CDTF">2017-04-16T16:01:12Z</dcterms:created>
  <dcterms:modified xsi:type="dcterms:W3CDTF">2024-04-18T12:03:06Z</dcterms:modified>
</cp:coreProperties>
</file>