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7" r:id="rId3"/>
    <p:sldId id="258" r:id="rId4"/>
    <p:sldId id="272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BD13F-728C-42C5-B01A-B333468B4095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A5BD13F-728C-42C5-B01A-B333468B4095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DB2E883-20B2-487C-82D9-79AE04EA7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061217" cy="924475"/>
          </a:xfrm>
        </p:spPr>
        <p:txBody>
          <a:bodyPr>
            <a:normAutofit/>
          </a:bodyPr>
          <a:lstStyle/>
          <a:p>
            <a:pPr algn="ctr"/>
            <a:r>
              <a:rPr lang="ru-RU" sz="4900" b="1" dirty="0" smtClean="0"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itchFamily="66" charset="0"/>
                <a:cs typeface="+mj-cs"/>
              </a:rPr>
              <a:t>ПРОЕКТ «В </a:t>
            </a:r>
            <a:r>
              <a:rPr lang="ru-RU" sz="4900" b="1" dirty="0"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itchFamily="66" charset="0"/>
                <a:cs typeface="+mj-cs"/>
              </a:rPr>
              <a:t>гостях  </a:t>
            </a:r>
            <a:r>
              <a:rPr lang="ru-RU" sz="4900" b="1" dirty="0" smtClean="0"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itchFamily="66" charset="0"/>
                <a:cs typeface="+mj-cs"/>
              </a:rPr>
              <a:t>у сказки»</a:t>
            </a:r>
            <a:endParaRPr lang="ru-RU" sz="107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950" y="1268760"/>
            <a:ext cx="6918140" cy="36509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5103674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Вид проекта</a:t>
            </a:r>
            <a:r>
              <a:rPr lang="ru-RU" dirty="0"/>
              <a:t>: творческий, информационный</a:t>
            </a:r>
          </a:p>
          <a:p>
            <a:r>
              <a:rPr lang="ru-RU" b="1" dirty="0"/>
              <a:t>Продолжительность проекта</a:t>
            </a:r>
            <a:r>
              <a:rPr lang="ru-RU" dirty="0"/>
              <a:t>:  с января по май 2019г.</a:t>
            </a:r>
          </a:p>
          <a:p>
            <a:r>
              <a:rPr lang="ru-RU" b="1" dirty="0"/>
              <a:t>Участники проекта</a:t>
            </a:r>
            <a:r>
              <a:rPr lang="ru-RU" dirty="0"/>
              <a:t>: дети, воспитатели, родители.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8305800" cy="480002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>Проведение утренней гимнастики, занятий по физическому воспитанию, прогулок с элементами игр из сказок. </a:t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> - Подвижные игры: </a:t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>«Гуси – лебеди», «Два мороза», «У медведя во бору», «Палочка выручалочка», «Хитрая лиса», «Рыбак и рыбки», «Дети и волк», «Зайцы и медведь», «Волки и ягнята», «Ванюша и лебеди», «Волк и поросята».</a:t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 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 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-531440"/>
            <a:ext cx="777686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b="1" dirty="0" smtClean="0">
              <a:solidFill>
                <a:prstClr val="black"/>
              </a:solidFill>
              <a:effectLst>
                <a:reflection blurRad="6350" stA="55000" endA="300" endPos="45500" dir="5400000" sy="-100000" algn="bl" rotWithShape="0"/>
              </a:effectLst>
              <a:latin typeface="Monotype Corsiva" pitchFamily="66" charset="0"/>
              <a:ea typeface="+mj-ea"/>
              <a:cs typeface="+mj-cs"/>
            </a:endParaRPr>
          </a:p>
          <a:p>
            <a:endParaRPr lang="ru-RU" sz="4000" b="1" dirty="0" smtClean="0">
              <a:solidFill>
                <a:prstClr val="black"/>
              </a:solidFill>
              <a:effectLst>
                <a:reflection blurRad="6350" stA="55000" endA="300" endPos="45500" dir="5400000" sy="-100000" algn="bl" rotWithShape="0"/>
              </a:effectLst>
              <a:latin typeface="Monotype Corsiva" pitchFamily="66" charset="0"/>
              <a:ea typeface="+mj-ea"/>
              <a:cs typeface="+mj-cs"/>
            </a:endParaRPr>
          </a:p>
          <a:p>
            <a:pPr algn="ctr"/>
            <a:r>
              <a:rPr lang="ru-RU" sz="4000" b="1" dirty="0" smtClean="0"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itchFamily="66" charset="0"/>
                <a:ea typeface="+mj-ea"/>
                <a:cs typeface="+mj-cs"/>
              </a:rPr>
              <a:t>ФИЗИЧЕСКОЕ РАЗВИТИЕ</a:t>
            </a:r>
            <a:r>
              <a:rPr lang="ru-RU" sz="2000" b="1" dirty="0"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itchFamily="66" charset="0"/>
                <a:ea typeface="+mj-ea"/>
                <a:cs typeface="+mj-cs"/>
              </a:rPr>
              <a:t/>
            </a:r>
            <a:br>
              <a:rPr lang="ru-RU" sz="2000" b="1" dirty="0"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itchFamily="66" charset="0"/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1026" name="Picture 2" descr="F:\Архив собранный 1.12.16 года\Архив фотографий\детский сад\работа\осень 2018\Изображение 11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573016"/>
            <a:ext cx="432048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305800" cy="592935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Monotype Corsiva" pitchFamily="66" charset="0"/>
              </a:rPr>
              <a:t>ПОЗНАНИЕ :</a:t>
            </a: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>- Самостоятельное создание проекта группой детей по инсценировке сказок. </a:t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> </a:t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>- Использование сказочности и сказочных персонажей в формировании элементарных математических понятий, в математических дидактических играх. </a:t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> </a:t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> - Использование волшебства в познании окружающего мира (вопросы, создание проблемы) .</a:t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> </a:t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  <a:t>- Дидактические игры «Отгадай сказку», «Из какой сказки герой? », «Чей костюм», «Кто и из какой сказки использовал данный предмет? », «Произнеси слова персонажа», «Вспомни слова героя».</a:t>
            </a:r>
            <a:br>
              <a:rPr lang="ru-RU" sz="20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onstantia" pitchFamily="18" charset="0"/>
              </a:rPr>
              <a:t> </a:t>
            </a:r>
            <a:endParaRPr lang="ru-RU" sz="2400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8305800" cy="439248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2000" b="1" dirty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2000" b="1" dirty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КОНСТРУИРОВАНИЕ:  </a:t>
            </a:r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+mn-lt"/>
              </a:rPr>
            </a:br>
            <a: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  <a:t>Оригами «Лиса», «Заяц».</a:t>
            </a:r>
            <a:b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  <a:t> </a:t>
            </a:r>
            <a:b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 РУЧНОЙ ТРУД. </a:t>
            </a: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  <a:t>Поделки из природного материала. </a:t>
            </a:r>
            <a:b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  <a:t> </a:t>
            </a:r>
            <a: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Constantia" pitchFamily="18" charset="0"/>
              </a:rPr>
              <a:t>Подготовка атрибутов и декораций к спектаклям (эстетический вид) </a:t>
            </a:r>
            <a:br>
              <a:rPr lang="ru-RU" sz="2800" dirty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Constantia" pitchFamily="18" charset="0"/>
              </a:rPr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98948" y="260649"/>
            <a:ext cx="5022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692696"/>
            <a:ext cx="84305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latin typeface="Monotype Corsiva" pitchFamily="66" charset="0"/>
              </a:rPr>
              <a:t>ХУДОЖЕСТВЕННО – ЭСТЕТИЧЕСКОЕ РАЗВИТИЕ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3357586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atin typeface="Monotype Corsiva" pitchFamily="66" charset="0"/>
              </a:rPr>
              <a:t/>
            </a:r>
            <a:br>
              <a:rPr lang="ru-RU" sz="5400" b="1" dirty="0" smtClean="0">
                <a:latin typeface="Monotype Corsiva" pitchFamily="66" charset="0"/>
              </a:rPr>
            </a:br>
            <a:endParaRPr lang="ru-RU" sz="5400" b="1" dirty="0"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42852"/>
            <a:ext cx="853418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latin typeface="Monotype Corsiva" pitchFamily="66" charset="0"/>
              </a:rPr>
              <a:t>Художественное творчество: </a:t>
            </a:r>
          </a:p>
          <a:p>
            <a:pPr algn="ctr">
              <a:buNone/>
            </a:pPr>
            <a:r>
              <a:rPr lang="ru-RU" dirty="0" smtClean="0"/>
              <a:t>	</a:t>
            </a:r>
            <a:r>
              <a:rPr lang="ru-RU" sz="2000" dirty="0" smtClean="0"/>
              <a:t>- Рисование героев сказок «Три поросенка», «Снегурочка», «Гуси - лебеди»; сюжетное рисование «Три медведя».</a:t>
            </a:r>
          </a:p>
          <a:p>
            <a:pPr algn="ctr">
              <a:buNone/>
            </a:pPr>
            <a:r>
              <a:rPr lang="ru-RU" sz="2000" dirty="0" smtClean="0"/>
              <a:t>  	- Лепка героев и сюжетов сказок «Рукавичка», «Крылатый, мохнатый да масляный», «Три поросенка»</a:t>
            </a:r>
          </a:p>
          <a:p>
            <a:pPr algn="ctr">
              <a:buNone/>
            </a:pPr>
            <a:r>
              <a:rPr lang="ru-RU" sz="2000" dirty="0" smtClean="0"/>
              <a:t> 	- Аппликации к сказкам «Гуси-лебеди» и др. </a:t>
            </a:r>
          </a:p>
          <a:p>
            <a:pPr algn="ctr">
              <a:buNone/>
            </a:pPr>
            <a:r>
              <a:rPr lang="ru-RU" sz="2000" dirty="0" smtClean="0"/>
              <a:t>  	- Самостоятельное детское творчество. </a:t>
            </a:r>
          </a:p>
          <a:p>
            <a:pPr algn="ctr">
              <a:buNone/>
            </a:pPr>
            <a:r>
              <a:rPr lang="ru-RU" sz="2000" dirty="0" smtClean="0"/>
              <a:t>  	- Помощь в оформлении выставок в группе. </a:t>
            </a:r>
          </a:p>
          <a:p>
            <a:pPr algn="ctr">
              <a:buNone/>
            </a:pPr>
            <a:r>
              <a:rPr lang="ru-RU" sz="2000" dirty="0" smtClean="0"/>
              <a:t>  	- Иллюстрирование сказки. </a:t>
            </a:r>
          </a:p>
        </p:txBody>
      </p:sp>
      <p:pic>
        <p:nvPicPr>
          <p:cNvPr id="2050" name="Picture 2" descr="F:\Архив собранный 1.12.16 года\Архив фотографий\фото, видео с телефона\IMG-6f3836b23f4bfac2d120ff623c3d089f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97617"/>
            <a:ext cx="1800200" cy="2400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Архив собранный 1.12.16 года\Архив фотографий\фото, видео с телефона\IMG-944fc7def5241d61849d449e17642541-V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700926"/>
            <a:ext cx="2606179" cy="195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Архив собранный 1.12.16 года\Архив фотографий\фото, видео с телефона\средняя гр. 6\15761937791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853002"/>
            <a:ext cx="2116832" cy="282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F:\Архив собранный 1.12.16 года\Архив фотографий\фото, видео с телефона\старшая гр 6\IMG_20191209_1549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416" y="3512525"/>
            <a:ext cx="237626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23762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Monotype Corsiva" pitchFamily="66" charset="0"/>
              </a:rPr>
              <a:t/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sz="4000" b="1" dirty="0" smtClean="0">
                <a:latin typeface="Monotype Corsiva" pitchFamily="66" charset="0"/>
              </a:rPr>
              <a:t>Социально –</a:t>
            </a:r>
            <a:r>
              <a:rPr lang="ru-RU" sz="4000" b="1" dirty="0" smtClean="0">
                <a:solidFill>
                  <a:schemeClr val="tx1"/>
                </a:solidFill>
                <a:latin typeface="Monotype Corsiva" pitchFamily="66" charset="0"/>
              </a:rPr>
              <a:t>коммуникативное развитие :</a:t>
            </a:r>
            <a:r>
              <a:rPr lang="ru-RU" sz="4000" b="1" dirty="0" smtClean="0">
                <a:latin typeface="Monotype Corsiva" pitchFamily="66" charset="0"/>
              </a:rPr>
              <a:t/>
            </a:r>
            <a:br>
              <a:rPr lang="ru-RU" sz="4000" b="1" dirty="0" smtClean="0">
                <a:latin typeface="Monotype Corsiva" pitchFamily="66" charset="0"/>
              </a:rPr>
            </a:br>
            <a:r>
              <a:rPr lang="ru-RU" sz="2200" b="1" dirty="0" smtClean="0"/>
              <a:t> </a:t>
            </a:r>
            <a:br>
              <a:rPr lang="ru-RU" sz="2200" b="1" dirty="0" smtClean="0"/>
            </a:br>
            <a:r>
              <a:rPr lang="ru-RU" sz="2700" dirty="0" smtClean="0">
                <a:solidFill>
                  <a:schemeClr val="tx1"/>
                </a:solidFill>
              </a:rPr>
              <a:t>Составление творческих рассказов: «Сочини конец сказки», «Сочини сказку про … », сказок и небылиц по рисункам, по замыслу, по памяти.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	</a:t>
            </a:r>
            <a:br>
              <a:rPr lang="ru-RU" sz="2700" dirty="0" smtClean="0"/>
            </a:br>
            <a:endParaRPr lang="ru-RU" sz="2700" dirty="0"/>
          </a:p>
        </p:txBody>
      </p:sp>
      <p:pic>
        <p:nvPicPr>
          <p:cNvPr id="3076" name="Picture 4" descr="F:\Архив собранный 1.12.16 года\Архив фотографий\детский сад\весна 2019\IMG_20190405_0916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66015"/>
            <a:ext cx="2880320" cy="38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Архив собранный 1.12.16 года\Архив фотографий\детский сад\весна 2019\IMG_20190405_0928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66016"/>
            <a:ext cx="2880320" cy="384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57158" y="1000108"/>
            <a:ext cx="8631394" cy="428628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Monotype Corsiva" pitchFamily="66" charset="0"/>
              </a:rPr>
              <a:t>ТЕАТРАЛИЗОВАННАЯ ДЕЯТЕЛЬНОСТЬ:</a:t>
            </a:r>
            <a:br>
              <a:rPr lang="ru-RU" sz="40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sz="3100" dirty="0" smtClean="0">
                <a:solidFill>
                  <a:schemeClr val="tx1"/>
                </a:solidFill>
                <a:latin typeface="Constantia" pitchFamily="18" charset="0"/>
              </a:rPr>
              <a:t> Инсценировка сказки: «Рукавичка»</a:t>
            </a:r>
            <a:br>
              <a:rPr lang="ru-RU" sz="3100" dirty="0" smtClean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Constantia" pitchFamily="18" charset="0"/>
              </a:rPr>
            </a:b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3312368" cy="405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72816"/>
            <a:ext cx="3600400" cy="4044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548680"/>
            <a:ext cx="7694240" cy="1224136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  <a:latin typeface="Monotype Corsiva" pitchFamily="66" charset="0"/>
              </a:rPr>
              <a:t>Итог проекта  </a:t>
            </a:r>
            <a:endParaRPr lang="ru-RU" sz="8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16832"/>
            <a:ext cx="8352928" cy="475252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3200" dirty="0" smtClean="0">
                <a:latin typeface="Cambria" pitchFamily="18" charset="0"/>
              </a:rPr>
              <a:t>	</a:t>
            </a:r>
            <a:r>
              <a:rPr lang="ru-RU" sz="3200" dirty="0" smtClean="0">
                <a:latin typeface="Cambria" pitchFamily="18" charset="0"/>
              </a:rPr>
              <a:t>Дети</a:t>
            </a:r>
            <a:r>
              <a:rPr lang="ru-RU" sz="3200" dirty="0" smtClean="0">
                <a:latin typeface="Cambria" pitchFamily="18" charset="0"/>
              </a:rPr>
              <a:t> проявляют </a:t>
            </a:r>
            <a:r>
              <a:rPr lang="ru-RU" sz="3200" dirty="0">
                <a:latin typeface="Cambria" pitchFamily="18" charset="0"/>
              </a:rPr>
              <a:t>любовь к сказкам и театральной </a:t>
            </a:r>
            <a:r>
              <a:rPr lang="ru-RU" sz="3200" dirty="0" smtClean="0">
                <a:latin typeface="Cambria" pitchFamily="18" charset="0"/>
              </a:rPr>
              <a:t>деятельности; знают </a:t>
            </a:r>
            <a:r>
              <a:rPr lang="ru-RU" sz="3200" dirty="0">
                <a:latin typeface="Cambria" pitchFamily="18" charset="0"/>
              </a:rPr>
              <a:t>и </a:t>
            </a:r>
            <a:r>
              <a:rPr lang="ru-RU" sz="3200" dirty="0" smtClean="0">
                <a:latin typeface="Cambria" pitchFamily="18" charset="0"/>
              </a:rPr>
              <a:t>называют </a:t>
            </a:r>
            <a:r>
              <a:rPr lang="ru-RU" sz="3200" dirty="0">
                <a:latin typeface="Cambria" pitchFamily="18" charset="0"/>
              </a:rPr>
              <a:t>прочитанные сказочные произведения, их авторов, тексты, персонажей, </a:t>
            </a:r>
            <a:r>
              <a:rPr lang="ru-RU" sz="3200" dirty="0" smtClean="0">
                <a:latin typeface="Cambria" pitchFamily="18" charset="0"/>
              </a:rPr>
              <a:t>мораль; знают </a:t>
            </a:r>
            <a:r>
              <a:rPr lang="ru-RU" sz="3200" dirty="0">
                <a:latin typeface="Cambria" pitchFamily="18" charset="0"/>
              </a:rPr>
              <a:t>различные виды театров и </a:t>
            </a:r>
            <a:r>
              <a:rPr lang="ru-RU" sz="3200" dirty="0" smtClean="0">
                <a:latin typeface="Cambria" pitchFamily="18" charset="0"/>
              </a:rPr>
              <a:t>умеют </a:t>
            </a:r>
            <a:r>
              <a:rPr lang="ru-RU" sz="3200" dirty="0">
                <a:latin typeface="Cambria" pitchFamily="18" charset="0"/>
              </a:rPr>
              <a:t>показывать </a:t>
            </a:r>
            <a:r>
              <a:rPr lang="ru-RU" sz="3200" dirty="0" smtClean="0">
                <a:latin typeface="Cambria" pitchFamily="18" charset="0"/>
              </a:rPr>
              <a:t>их; умеют </a:t>
            </a:r>
            <a:r>
              <a:rPr lang="ru-RU" sz="3200" dirty="0">
                <a:latin typeface="Cambria" pitchFamily="18" charset="0"/>
              </a:rPr>
              <a:t>использовать различные средства </a:t>
            </a:r>
            <a:r>
              <a:rPr lang="ru-RU" sz="3200" dirty="0" smtClean="0">
                <a:latin typeface="Cambria" pitchFamily="18" charset="0"/>
              </a:rPr>
              <a:t>выразительности; умеют </a:t>
            </a:r>
            <a:r>
              <a:rPr lang="ru-RU" sz="3200" dirty="0">
                <a:latin typeface="Cambria" pitchFamily="18" charset="0"/>
              </a:rPr>
              <a:t>самостоятельно выбирать сказку, проводить предварительную работу к ее показу, вживаться в свою роль.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305800" cy="46434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Сказка – ложь, да в ней – намек, добрым молодцам урок. </a:t>
            </a:r>
            <a:b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А. С. Пушкин. </a:t>
            </a:r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3" y="548680"/>
            <a:ext cx="7560839" cy="1440160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  <a:latin typeface="Monotype Corsiva" pitchFamily="66" charset="0"/>
              </a:rPr>
              <a:t>ЦЕЛЬ</a:t>
            </a:r>
            <a:endParaRPr lang="ru-RU" sz="8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181484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Arial Black" pitchFamily="34" charset="0"/>
              </a:rPr>
              <a:t>	</a:t>
            </a:r>
            <a:r>
              <a:rPr lang="ru-RU" sz="2800" dirty="0">
                <a:latin typeface="Constantia" pitchFamily="18" charset="0"/>
              </a:rPr>
              <a:t>Приобщать детей к высокохудожественной литературе, повышать  уровень  развития речи дошкольников (связной, диалогической и монологической речи), прививать интерес к театральной деятельности, раскрывать ценности совместного творчества детей и их родителей.</a:t>
            </a:r>
            <a:endParaRPr lang="ru-RU" sz="2800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125113" cy="924475"/>
          </a:xfrm>
        </p:spPr>
        <p:txBody>
          <a:bodyPr/>
          <a:lstStyle/>
          <a:p>
            <a:pPr algn="ctr"/>
            <a:r>
              <a:rPr lang="ru-RU" sz="6000" b="1" dirty="0">
                <a:solidFill>
                  <a:prstClr val="black"/>
                </a:solidFill>
                <a:latin typeface="Monotype Corsiva" pitchFamily="66" charset="0"/>
              </a:rPr>
              <a:t>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3"/>
            <a:ext cx="8712968" cy="5112568"/>
          </a:xfrm>
        </p:spPr>
        <p:txBody>
          <a:bodyPr>
            <a:noAutofit/>
          </a:bodyPr>
          <a:lstStyle/>
          <a:p>
            <a:pPr lvl="0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1. Знакомить с различными видами сказочных произведений, учить узнавать персонажи сказок, знать название и автора, пересказывать содержание, высказывать свое отношение к героям сказки; закреплять умения использовать средства выразительности (позы, жесты, мимику, интонации, движения) и разные виды театров (бибабо, пальчиковый, театр картинок, кукольный) ; совершенствовать навыки самостоятельно выбирать сказку для постановки, драматизации, готовить необходимые атрибуты и декорации для будущего спектакля, распределять между собой обязанности и роли. </a:t>
            </a:r>
            <a:endParaRPr lang="ru-RU" sz="2000" dirty="0" smtClean="0">
              <a:solidFill>
                <a:prstClr val="black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lvl="0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	 2. Развивать творческую самостоятельность и эстетический вкус дошкольников в организации театрализованных игр, в создании и передаче образов, отчетливость произношения, традиции семейного чтения. </a:t>
            </a:r>
            <a:endParaRPr lang="ru-RU" sz="2000" dirty="0" smtClean="0">
              <a:solidFill>
                <a:prstClr val="black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lvl="0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2000" dirty="0">
                <a:solidFill>
                  <a:prstClr val="black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	 3. Воспитывать партнерские отношения между детьми, коммуникативные качества, создавать радостный эмоциональный настрой, поощрять творческую инициативу. </a:t>
            </a:r>
          </a:p>
        </p:txBody>
      </p:sp>
    </p:spTree>
    <p:extLst>
      <p:ext uri="{BB962C8B-B14F-4D97-AF65-F5344CB8AC3E}">
        <p14:creationId xmlns:p14="http://schemas.microsoft.com/office/powerpoint/2010/main" val="42044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857256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chemeClr val="tx1"/>
                </a:solidFill>
                <a:latin typeface="Monotype Corsiva" pitchFamily="66" charset="0"/>
              </a:rPr>
              <a:t>ГИПОТЕЗА</a:t>
            </a:r>
            <a:endParaRPr lang="ru-RU" sz="66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dirty="0" smtClean="0"/>
              <a:t>	</a:t>
            </a:r>
            <a:r>
              <a:rPr lang="ru-RU" sz="2400" dirty="0"/>
              <a:t>Сказка обладает преимуществом над другими воспитательными приемами . Они  с одной стороны развлекают нас, а с другой стороны учат нас. Сказки могут объяснять ребенку «Что будет, если...?».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dirty="0"/>
              <a:t> Систематическое использование сказок в работе с детьми  может стать источником формирования нравственных ценностей.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2527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Monotype Corsiva" pitchFamily="66" charset="0"/>
              </a:rPr>
              <a:t>АКТУАЛЬНОСТЬ ТЕМЫ</a:t>
            </a:r>
            <a:br>
              <a:rPr lang="ru-RU" sz="5400" b="1" dirty="0" smtClean="0">
                <a:solidFill>
                  <a:schemeClr val="tx1"/>
                </a:solidFill>
                <a:latin typeface="Monotype Corsiva" pitchFamily="66" charset="0"/>
              </a:rPr>
            </a:br>
            <a:endParaRPr lang="ru-RU" sz="54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484784"/>
            <a:ext cx="7416824" cy="4392488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600" dirty="0"/>
              <a:t>Детская сказка – необходимый элемент воспитания ребенка, она доступным языком рассказывает ему о жизни, учит, освещает проблемы добра и зла, показывает выход из сложных ситуаций. Чтение сказки формирует у ребенка на всю жизнь основы поведения и общения, учит упорству, терпению, умению ставить цели и идти к ним.</a:t>
            </a:r>
            <a:r>
              <a:rPr lang="ru-RU" sz="2600" dirty="0" smtClean="0"/>
              <a:t> </a:t>
            </a:r>
            <a:r>
              <a:rPr lang="ru-RU" sz="2600" dirty="0"/>
              <a:t>Благодаря сказке ребенок познает мир не только умом, но и сердцем.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Monotype Corsiva" pitchFamily="66" charset="0"/>
              </a:rPr>
              <a:t>ПРЕДПОЛАГАЕМЫЙ РЕЗУЛЬТАТ</a:t>
            </a:r>
            <a:endParaRPr lang="ru-RU" sz="48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29540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/>
              <a:t>Дети должны: </a:t>
            </a:r>
          </a:p>
          <a:p>
            <a:pPr>
              <a:buNone/>
            </a:pPr>
            <a:r>
              <a:rPr lang="ru-RU" sz="2400" dirty="0" smtClean="0"/>
              <a:t>   - проявлять любовь к сказкам и театральной деятельности;</a:t>
            </a:r>
          </a:p>
          <a:p>
            <a:pPr>
              <a:buNone/>
            </a:pPr>
            <a:r>
              <a:rPr lang="ru-RU" sz="2400" dirty="0" smtClean="0"/>
              <a:t>     - знать и называть прочитанные сказочные произведения, их авторов, тексты, персонажей, мораль;</a:t>
            </a:r>
          </a:p>
          <a:p>
            <a:pPr>
              <a:buNone/>
            </a:pPr>
            <a:r>
              <a:rPr lang="ru-RU" sz="2400" dirty="0" smtClean="0"/>
              <a:t> - знать различные виды театров и уметь показывать их;</a:t>
            </a:r>
          </a:p>
          <a:p>
            <a:pPr>
              <a:buNone/>
            </a:pPr>
            <a:r>
              <a:rPr lang="ru-RU" sz="2400" dirty="0" smtClean="0"/>
              <a:t>     - уметь использовать различные средства выразительности;</a:t>
            </a:r>
          </a:p>
          <a:p>
            <a:pPr>
              <a:buNone/>
            </a:pPr>
            <a:r>
              <a:rPr lang="ru-RU" sz="2400" dirty="0" smtClean="0"/>
              <a:t>  - уметь самостоятельно выбирать сказку, проводить предварительную работу к ее показу, вживаться в свою роль.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928826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Monotype Corsiva" pitchFamily="66" charset="0"/>
              </a:rPr>
              <a:t>Достоинства использования сказки в интегративной деятельности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8831424"/>
              </p:ext>
            </p:extLst>
          </p:nvPr>
        </p:nvGraphicFramePr>
        <p:xfrm>
          <a:off x="457200" y="2071677"/>
          <a:ext cx="8229600" cy="46434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4800"/>
                <a:gridCol w="4114800"/>
              </a:tblGrid>
              <a:tr h="374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Развитие личности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Развитие речи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4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Позволяет </a:t>
                      </a:r>
                      <a:r>
                        <a:rPr lang="ru-RU" sz="2000" dirty="0" err="1" smtClean="0">
                          <a:latin typeface="Constantia" pitchFamily="18" charset="0"/>
                        </a:rPr>
                        <a:t>самореализоваться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Развивает образность речи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4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Воспитывает активность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Метафоричность речи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4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Развивает творчество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Расширяет словарный запас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157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Приучает к самостоятельности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Развивает связную, логическую, диалогическую речь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23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Дает возможность найти общий язык со сверстниками и со </a:t>
                      </a:r>
                      <a:r>
                        <a:rPr lang="ru-RU" sz="2000" dirty="0" smtClean="0">
                          <a:latin typeface="Constantia" pitchFamily="18" charset="0"/>
                        </a:rPr>
                        <a:t>взрослыми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Развивает силу голоса, тембр голоса, интонацию, выразительность речи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157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Способствует пробуждению творческих сил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onstantia" pitchFamily="18" charset="0"/>
                        </a:rPr>
                        <a:t>Способствует </a:t>
                      </a:r>
                      <a:r>
                        <a:rPr lang="ru-RU" sz="2000" dirty="0">
                          <a:latin typeface="Constantia" pitchFamily="18" charset="0"/>
                        </a:rPr>
                        <a:t>проявлению своей индивидуальности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4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Обогащает впечатлениями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157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nstantia" pitchFamily="18" charset="0"/>
                        </a:rPr>
                        <a:t>Позволяет накопить богатый жизненный опыт</a:t>
                      </a: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Constantia" pitchFamily="18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7145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Monotype Corsiva" pitchFamily="66" charset="0"/>
              </a:rPr>
              <a:t>Содержание  практической деятельности  по реализации  проекта: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5720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2571744"/>
            <a:ext cx="79296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СОЦИАЛЬНОЕ  - КОММУНИКАТИВНОЕ РАЗВИТИЕ:</a:t>
            </a:r>
            <a:r>
              <a:rPr lang="ru-RU" sz="2800" b="1" dirty="0" smtClean="0">
                <a:latin typeface="Monotype Corsiva" pitchFamily="66" charset="0"/>
              </a:rPr>
              <a:t/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 </a:t>
            </a:r>
            <a:r>
              <a:rPr lang="ru-RU" sz="2800" dirty="0" smtClean="0">
                <a:latin typeface="Constantia" pitchFamily="18" charset="0"/>
              </a:rPr>
              <a:t>- Проведение сюжетно-ролевых, театрализованных, дидактических игр с элементами волшебства. </a:t>
            </a:r>
            <a:br>
              <a:rPr lang="ru-RU" sz="2800" dirty="0" smtClean="0">
                <a:latin typeface="Constantia" pitchFamily="18" charset="0"/>
              </a:rPr>
            </a:br>
            <a:r>
              <a:rPr lang="ru-RU" sz="2800" dirty="0" smtClean="0">
                <a:latin typeface="Constantia" pitchFamily="18" charset="0"/>
              </a:rPr>
              <a:t> </a:t>
            </a:r>
            <a:br>
              <a:rPr lang="ru-RU" sz="2800" dirty="0" smtClean="0">
                <a:latin typeface="Constantia" pitchFamily="18" charset="0"/>
              </a:rPr>
            </a:br>
            <a:r>
              <a:rPr lang="ru-RU" sz="2800" dirty="0" smtClean="0">
                <a:latin typeface="Constantia" pitchFamily="18" charset="0"/>
              </a:rPr>
              <a:t>- Помощь семьи, сотворчество детей и родителей в конкурсе поделок и рисунков «В гостях у сказки». </a:t>
            </a:r>
            <a:br>
              <a:rPr lang="ru-RU" sz="2800" dirty="0" smtClean="0">
                <a:latin typeface="Constantia" pitchFamily="18" charset="0"/>
              </a:rPr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402</TotalTime>
  <Words>240</Words>
  <Application>Microsoft Office PowerPoint</Application>
  <PresentationFormat>Экран (4:3)</PresentationFormat>
  <Paragraphs>62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Spring</vt:lpstr>
      <vt:lpstr>ПРОЕКТ «В гостях  у сказки»</vt:lpstr>
      <vt:lpstr> Сказка – ложь, да в ней – намек, добрым молодцам урок.   А. С. Пушкин. </vt:lpstr>
      <vt:lpstr>ЦЕЛЬ</vt:lpstr>
      <vt:lpstr>ЗАДАЧИ</vt:lpstr>
      <vt:lpstr>ГИПОТЕЗА</vt:lpstr>
      <vt:lpstr>АКТУАЛЬНОСТЬ ТЕМЫ </vt:lpstr>
      <vt:lpstr>ПРЕДПОЛАГАЕМЫЙ РЕЗУЛЬТАТ</vt:lpstr>
      <vt:lpstr>Достоинства использования сказки в интегративной деятельности </vt:lpstr>
      <vt:lpstr>Содержание  практической деятельности  по реализации  проекта: </vt:lpstr>
      <vt:lpstr>          Проведение утренней гимнастики, занятий по физическому воспитанию, прогулок с элементами игр из сказок.   - Подвижные игры:  «Гуси – лебеди», «Два мороза», «У медведя во бору», «Палочка выручалочка», «Хитрая лиса», «Рыбак и рыбки», «Дети и волк», «Зайцы и медведь», «Волки и ягнята», «Ванюша и лебеди», «Волк и поросята».                   </vt:lpstr>
      <vt:lpstr>ПОЗНАНИЕ : - Самостоятельное создание проекта группой детей по инсценировке сказок.    - Использование сказочности и сказочных персонажей в формировании элементарных математических понятий, в математических дидактических играх.     - Использование волшебства в познании окружающего мира (вопросы, создание проблемы) .   - Дидактические игры «Отгадай сказку», «Из какой сказки герой? », «Чей костюм», «Кто и из какой сказки использовал данный предмет? », «Произнеси слова персонажа», «Вспомни слова героя».   </vt:lpstr>
      <vt:lpstr>       КОНСТРУИРОВАНИЕ:   Оригами «Лиса», «Заяц».    РУЧНОЙ ТРУД.  Поделки из природного материала.    Подготовка атрибутов и декораций к спектаклям (эстетический вид)      </vt:lpstr>
      <vt:lpstr> </vt:lpstr>
      <vt:lpstr>  Социально –коммуникативное развитие :   Составление творческих рассказов: «Сочини конец сказки», «Сочини сказку про … », сказок и небылиц по рисункам, по замыслу, по памяти.    </vt:lpstr>
      <vt:lpstr>ТЕАТРАЛИЗОВАННАЯ ДЕЯТЕЛЬНОСТЬ:   Инсценировка сказки: «Рукавичка»  </vt:lpstr>
      <vt:lpstr>Итог проекта 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«В гостях у сказки»</dc:title>
  <dc:creator>UserXP</dc:creator>
  <cp:lastModifiedBy>DNA7 X64</cp:lastModifiedBy>
  <cp:revision>42</cp:revision>
  <dcterms:created xsi:type="dcterms:W3CDTF">2013-05-24T11:40:36Z</dcterms:created>
  <dcterms:modified xsi:type="dcterms:W3CDTF">2020-11-23T13:26:39Z</dcterms:modified>
</cp:coreProperties>
</file>