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0"/>
  </p:notesMasterIdLst>
  <p:sldIdLst>
    <p:sldId id="257" r:id="rId7"/>
    <p:sldId id="291" r:id="rId8"/>
    <p:sldId id="259" r:id="rId9"/>
    <p:sldId id="274" r:id="rId10"/>
    <p:sldId id="260" r:id="rId11"/>
    <p:sldId id="275" r:id="rId12"/>
    <p:sldId id="261" r:id="rId13"/>
    <p:sldId id="263" r:id="rId14"/>
    <p:sldId id="284" r:id="rId15"/>
    <p:sldId id="299" r:id="rId16"/>
    <p:sldId id="285" r:id="rId17"/>
    <p:sldId id="300" r:id="rId18"/>
    <p:sldId id="301" r:id="rId19"/>
    <p:sldId id="287" r:id="rId20"/>
    <p:sldId id="281" r:id="rId21"/>
    <p:sldId id="292" r:id="rId22"/>
    <p:sldId id="293" r:id="rId23"/>
    <p:sldId id="306" r:id="rId24"/>
    <p:sldId id="307" r:id="rId25"/>
    <p:sldId id="296" r:id="rId26"/>
    <p:sldId id="294" r:id="rId27"/>
    <p:sldId id="297" r:id="rId28"/>
    <p:sldId id="28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640" y="3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4B400-6A51-4FBF-8AAF-CF0C99DC6C07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B77C2-D92B-4951-96CF-CB8D6879CD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B77C2-D92B-4951-96CF-CB8D6879CDD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05749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0386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202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262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806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0189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554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18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1418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517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5674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3007-81C4-4699-985D-E8BA75730B6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AC975-8865-41B1-9B53-2318753004C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45370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9B2F4-10CF-4FD2-A66B-6C183F6DF9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CD9F8-D0E3-4150-A6B0-C2174FC3E34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25717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1276B-78D8-4B77-B107-AD53485ACC1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FE460-EB27-4F8E-B59C-099E38618D6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41835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937F7-1CBB-4100-9E16-BE736FA35A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A70DC-14D9-40D5-AB90-7BF23EEC3CE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59135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AE37E-9D31-47AB-B604-A277B171654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BB0D-0097-4835-B669-E3D8809FEB9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77640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CA1C9-32BE-464F-B9B0-1F10E9DC148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02EAD-BDB5-4822-96FC-D2F0A539262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73231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5FE53-4837-4C51-8A1D-8F8617A3258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B06D7-E8F9-439B-97EE-61CDE39DB17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8618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01EC-95D5-407D-A529-A541420B71D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2A703-40B6-46E3-BE92-41786F14893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84275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48AAB-E5C9-42F0-8F8D-4768C8E1B55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BFD9E-BFDC-44D6-B863-9514BAB41F8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42944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1B2C8-85CB-460D-9AAE-B8B20D41AA7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DC1A4-4FAC-47D2-A8D7-ABADBB2F4B1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40313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68BE3-BEF6-464C-9C2D-695F21DB92B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AAF07-CC75-4936-934C-8C639237569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32267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03007-81C4-4699-985D-E8BA75730B6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AC975-8865-41B1-9B53-2318753004C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19690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9B2F4-10CF-4FD2-A66B-6C183F6DF9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CD9F8-D0E3-4150-A6B0-C2174FC3E34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23094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1276B-78D8-4B77-B107-AD53485ACC1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FE460-EB27-4F8E-B59C-099E38618D6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32233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937F7-1CBB-4100-9E16-BE736FA35AD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A70DC-14D9-40D5-AB90-7BF23EEC3CE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48656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AE37E-9D31-47AB-B604-A277B171654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BB0D-0097-4835-B669-E3D8809FEB9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19919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CA1C9-32BE-464F-B9B0-1F10E9DC148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02EAD-BDB5-4822-96FC-D2F0A539262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8813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5FE53-4837-4C51-8A1D-8F8617A3258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B06D7-E8F9-439B-97EE-61CDE39DB17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714741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01EC-95D5-407D-A529-A541420B71D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2A703-40B6-46E3-BE92-41786F14893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98423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48AAB-E5C9-42F0-8F8D-4768C8E1B55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BFD9E-BFDC-44D6-B863-9514BAB41F8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62066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1B2C8-85CB-460D-9AAE-B8B20D41AA7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DC1A4-4FAC-47D2-A8D7-ABADBB2F4B1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73953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68BE3-BEF6-464C-9C2D-695F21DB92B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AAF07-CC75-4936-934C-8C639237569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31195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A0E96-57D9-4874-A1A0-7FE8979B7A1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119B04-A989-4C5C-AB8F-D22E7BAE207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0595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F36D0-748A-4C4A-A9E8-29E97EB3C4F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A1071-1D68-4B9E-9EE2-1DD46D9DF46E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5432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7AA29-B1DA-4BB7-ADC4-90181ECA684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82F879-8AAA-4017-A5DC-635F7D4C00AA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7710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9DD0D-73A5-4064-96A1-3630781AFB4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E195CD-E68F-4C33-9521-AD632D7CB6D3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2374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DC4B-522E-4263-A8F7-6E6A495CFD9E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B7CB8-A52D-4BE2-8540-337D62A7ABC6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466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90F04-1951-41FE-8B1F-3D08A87EBC2A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13247D-0E2C-4A70-BFDE-FBF8D75C81DE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8448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8FF5B-3221-469A-9D39-8B6AD253F538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0A473-93C1-4AA6-A603-91D9D9C499EA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487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FB950-4983-48AB-A56B-01C123BABB5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575BD0-ACE0-4767-9E20-8E3BE4B9DE73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02914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F78CE-4531-492F-BDFC-C7845CCFF6B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370252-ABC6-4434-AF0B-80C4307766F6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427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8725C-970B-4041-B22E-4A048696F5C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3C0B0-7D50-4333-A954-7B3796355C01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03446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F406C-073A-460D-88B2-0E972A65DFB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831629-5C0C-404C-AED2-638A93281746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6143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A0E96-57D9-4874-A1A0-7FE8979B7A1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119B04-A989-4C5C-AB8F-D22E7BAE207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7802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F36D0-748A-4C4A-A9E8-29E97EB3C4F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5A1071-1D68-4B9E-9EE2-1DD46D9DF46E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44158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7AA29-B1DA-4BB7-ADC4-90181ECA684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82F879-8AAA-4017-A5DC-635F7D4C00AA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35900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9DD0D-73A5-4064-96A1-3630781AFB4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E195CD-E68F-4C33-9521-AD632D7CB6D3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23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DDC4B-522E-4263-A8F7-6E6A495CFD9E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B7CB8-A52D-4BE2-8540-337D62A7ABC6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1709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90F04-1951-41FE-8B1F-3D08A87EBC2A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13247D-0E2C-4A70-BFDE-FBF8D75C81DE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4415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8FF5B-3221-469A-9D39-8B6AD253F538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0A473-93C1-4AA6-A603-91D9D9C499EA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29555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FB950-4983-48AB-A56B-01C123BABB5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575BD0-ACE0-4767-9E20-8E3BE4B9DE73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853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F78CE-4531-492F-BDFC-C7845CCFF6B3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370252-ABC6-4434-AF0B-80C4307766F6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4921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8725C-970B-4041-B22E-4A048696F5CC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93C0B0-7D50-4333-A954-7B3796355C01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87188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F406C-073A-460D-88B2-0E972A65DFB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831629-5C0C-404C-AED2-638A93281746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207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61A8F-D48F-4CBC-96E6-578EEACE54EA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16BAF-C65E-4F24-B0E8-BB6CC73F2A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1BCC74F-6E63-441A-A73A-4B2AB6788B73}" type="datetimeFigureOut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08.01.2024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15708FA-4653-4728-928E-A1CB8CA20FDA}" type="slidenum">
              <a:rPr lang="ru-RU" smtClean="0">
                <a:solidFill>
                  <a:srgbClr val="FFC000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FFC00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620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32001">
              <a:srgbClr val="FFFF00"/>
            </a:gs>
            <a:gs pos="32001">
              <a:srgbClr val="FFFF00"/>
            </a:gs>
            <a:gs pos="50000">
              <a:srgbClr val="C2D1ED"/>
            </a:gs>
            <a:gs pos="100000">
              <a:srgbClr val="99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69B7BE-6EF6-4D32-B775-AFFDDA1CAD2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C83B5B-5D49-4425-8F4B-8AADF86587A2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smtClean="0"/>
          </a:p>
        </p:txBody>
      </p:sp>
    </p:spTree>
    <p:extLst>
      <p:ext uri="{BB962C8B-B14F-4D97-AF65-F5344CB8AC3E}">
        <p14:creationId xmlns="" xmlns:p14="http://schemas.microsoft.com/office/powerpoint/2010/main" val="16265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32001">
              <a:srgbClr val="FFFF00"/>
            </a:gs>
            <a:gs pos="32001">
              <a:srgbClr val="FFFF00"/>
            </a:gs>
            <a:gs pos="50000">
              <a:srgbClr val="C2D1ED"/>
            </a:gs>
            <a:gs pos="100000">
              <a:srgbClr val="99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69B7BE-6EF6-4D32-B775-AFFDDA1CAD2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C83B5B-5D49-4425-8F4B-8AADF86587A2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smtClean="0"/>
          </a:p>
        </p:txBody>
      </p:sp>
    </p:spTree>
    <p:extLst>
      <p:ext uri="{BB962C8B-B14F-4D97-AF65-F5344CB8AC3E}">
        <p14:creationId xmlns="" xmlns:p14="http://schemas.microsoft.com/office/powerpoint/2010/main" val="235580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32001">
              <a:srgbClr val="FFFF00"/>
            </a:gs>
            <a:gs pos="32001">
              <a:srgbClr val="FFFF00"/>
            </a:gs>
            <a:gs pos="50000">
              <a:srgbClr val="C2D1ED"/>
            </a:gs>
            <a:gs pos="100000">
              <a:srgbClr val="99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8BC64-5515-4640-90E1-62C004E9927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1C8C8D-D49B-4F13-8E71-DC0AF650AD6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040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32001">
              <a:srgbClr val="FFFF00"/>
            </a:gs>
            <a:gs pos="32001">
              <a:srgbClr val="FFFF00"/>
            </a:gs>
            <a:gs pos="50000">
              <a:srgbClr val="C2D1ED"/>
            </a:gs>
            <a:gs pos="100000">
              <a:srgbClr val="99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8BC64-5515-4640-90E1-62C004E9927D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08/01/2024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1C8C8D-D49B-4F13-8E71-DC0AF650AD6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41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8.wdp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11.wdp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688" y="1714488"/>
            <a:ext cx="885831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i="1" dirty="0" smtClean="0">
              <a:solidFill>
                <a:schemeClr val="tx2"/>
              </a:solidFill>
            </a:endParaRPr>
          </a:p>
          <a:p>
            <a:pPr algn="ctr"/>
            <a:r>
              <a:rPr lang="ru-RU" sz="4000" dirty="0" smtClean="0">
                <a:solidFill>
                  <a:schemeClr val="tx2"/>
                </a:solidFill>
                <a:latin typeface="Arial"/>
                <a:cs typeface="Arial"/>
              </a:rPr>
              <a:t>Материнский </a:t>
            </a:r>
            <a:r>
              <a:rPr lang="ru-RU" sz="4000" dirty="0">
                <a:solidFill>
                  <a:schemeClr val="tx2"/>
                </a:solidFill>
                <a:latin typeface="Arial"/>
                <a:cs typeface="Arial"/>
              </a:rPr>
              <a:t>фольклор </a:t>
            </a:r>
            <a:r>
              <a:rPr lang="ru-RU" sz="4000" dirty="0" smtClean="0">
                <a:solidFill>
                  <a:schemeClr val="tx2"/>
                </a:solidFill>
                <a:latin typeface="Arial"/>
                <a:cs typeface="Arial"/>
              </a:rPr>
              <a:t>как метод воспитания детей </a:t>
            </a:r>
            <a:r>
              <a:rPr lang="ru-RU" sz="4000" dirty="0">
                <a:solidFill>
                  <a:schemeClr val="tx2"/>
                </a:solidFill>
                <a:latin typeface="Arial"/>
                <a:cs typeface="Arial"/>
              </a:rPr>
              <a:t>раннего </a:t>
            </a:r>
            <a:r>
              <a:rPr lang="ru-RU" sz="4000" dirty="0" smtClean="0">
                <a:solidFill>
                  <a:schemeClr val="tx2"/>
                </a:solidFill>
                <a:latin typeface="Arial"/>
                <a:cs typeface="Arial"/>
              </a:rPr>
              <a:t>возраста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57620" y="4929198"/>
            <a:ext cx="50348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ru-RU" sz="2000" b="1" i="1" dirty="0">
                <a:solidFill>
                  <a:srgbClr val="002060"/>
                </a:solidFill>
              </a:rPr>
              <a:t>МАДОУ </a:t>
            </a:r>
            <a:r>
              <a:rPr lang="ru-RU" sz="2000" b="1" i="1" dirty="0" smtClean="0">
                <a:solidFill>
                  <a:srgbClr val="002060"/>
                </a:solidFill>
              </a:rPr>
              <a:t>детский </a:t>
            </a:r>
            <a:r>
              <a:rPr lang="ru-RU" sz="2000" b="1" i="1" dirty="0">
                <a:solidFill>
                  <a:srgbClr val="002060"/>
                </a:solidFill>
              </a:rPr>
              <a:t>сад №</a:t>
            </a:r>
            <a:r>
              <a:rPr lang="ru-RU" sz="2000" b="1" i="1" dirty="0" smtClean="0">
                <a:solidFill>
                  <a:srgbClr val="002060"/>
                </a:solidFill>
              </a:rPr>
              <a:t>51г. Улан-Удэ</a:t>
            </a:r>
            <a:endParaRPr lang="ru-RU" sz="2000" b="1" i="1" dirty="0">
              <a:solidFill>
                <a:srgbClr val="002060"/>
              </a:solidFill>
            </a:endParaRPr>
          </a:p>
          <a:p>
            <a:pPr algn="r">
              <a:lnSpc>
                <a:spcPct val="80000"/>
              </a:lnSpc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Подготовили: </a:t>
            </a:r>
            <a:r>
              <a:rPr lang="ru-RU" sz="2000" b="1" i="1" dirty="0" smtClean="0">
                <a:solidFill>
                  <a:srgbClr val="002060"/>
                </a:solidFill>
              </a:rPr>
              <a:t>воспитатели</a:t>
            </a:r>
          </a:p>
          <a:p>
            <a:pPr algn="r">
              <a:lnSpc>
                <a:spcPct val="80000"/>
              </a:lnSpc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СЕМЕНОВА С.К.</a:t>
            </a:r>
            <a:endParaRPr lang="ru-RU" sz="2000" b="1" i="1" dirty="0">
              <a:solidFill>
                <a:srgbClr val="002060"/>
              </a:solidFill>
            </a:endParaRPr>
          </a:p>
          <a:p>
            <a:pPr algn="r">
              <a:lnSpc>
                <a:spcPct val="80000"/>
              </a:lnSpc>
              <a:defRPr/>
            </a:pPr>
            <a:r>
              <a:rPr lang="ru-RU" sz="2000" b="1" i="1" dirty="0" smtClean="0">
                <a:solidFill>
                  <a:srgbClr val="002060"/>
                </a:solidFill>
              </a:rPr>
              <a:t>ШЕВЕЛЕВА О.С.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0" y="2924175"/>
            <a:ext cx="2459038" cy="13239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Ай, лады, лады, лады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Не боимся мы воды,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Чисто умываемся,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Маме улыбаемся.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700338" y="3068638"/>
            <a:ext cx="38163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Arial" charset="0"/>
              </a:rPr>
              <a:t>Кран, откройся,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Arial" charset="0"/>
              </a:rPr>
              <a:t>Нос, умойся!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Arial" charset="0"/>
              </a:rPr>
              <a:t>Мойтесь сразу оба глаза!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Arial" charset="0"/>
              </a:rPr>
              <a:t>Мойтесь уши, мойся шейка!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Arial" charset="0"/>
              </a:rPr>
              <a:t>Шейка, мойся хорошенько!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Arial" charset="0"/>
              </a:rPr>
              <a:t>Мойся, мойся, обливайся,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Arial" charset="0"/>
              </a:rPr>
              <a:t>Грязь, смывайся! Грязь, смывайся!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5124" name="Содержимое 2"/>
          <p:cNvSpPr txBox="1">
            <a:spLocks/>
          </p:cNvSpPr>
          <p:nvPr/>
        </p:nvSpPr>
        <p:spPr bwMode="auto">
          <a:xfrm>
            <a:off x="6011863" y="4941888"/>
            <a:ext cx="31321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FFC000"/>
                </a:solidFill>
              </a:rPr>
              <a:t>Водичка- водичка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FFC000"/>
                </a:solidFill>
              </a:rPr>
              <a:t>умой мое личико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FFC000"/>
                </a:solidFill>
              </a:rPr>
              <a:t>Чтобы глазки блестели,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FFC000"/>
                </a:solidFill>
              </a:rPr>
              <a:t>Чтобы щечки краснели,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FFC000"/>
                </a:solidFill>
              </a:rPr>
              <a:t>Чтоб смеялся роток, </a:t>
            </a:r>
            <a:br>
              <a:rPr lang="ru-RU" sz="1600" b="1" smtClean="0">
                <a:solidFill>
                  <a:srgbClr val="FFC000"/>
                </a:solidFill>
              </a:rPr>
            </a:br>
            <a:r>
              <a:rPr lang="ru-RU" sz="1600" b="1" smtClean="0">
                <a:solidFill>
                  <a:srgbClr val="FFC000"/>
                </a:solidFill>
              </a:rPr>
              <a:t>Чтоб кусался зубок.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79388" y="4724400"/>
            <a:ext cx="26019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F0"/>
                </a:solidFill>
                <a:latin typeface="Arial" charset="0"/>
              </a:rPr>
              <a:t>Носик, носик! </a:t>
            </a:r>
            <a:br>
              <a:rPr lang="ru-RU" sz="1600" b="1" dirty="0">
                <a:solidFill>
                  <a:srgbClr val="00B0F0"/>
                </a:solidFill>
                <a:latin typeface="Arial" charset="0"/>
              </a:rPr>
            </a:br>
            <a:r>
              <a:rPr lang="ru-RU" sz="1600" b="1" dirty="0">
                <a:solidFill>
                  <a:srgbClr val="00B0F0"/>
                </a:solidFill>
                <a:latin typeface="Arial" charset="0"/>
              </a:rPr>
              <a:t>Где ты, носик? </a:t>
            </a:r>
            <a:br>
              <a:rPr lang="ru-RU" sz="1600" b="1" dirty="0">
                <a:solidFill>
                  <a:srgbClr val="00B0F0"/>
                </a:solidFill>
                <a:latin typeface="Arial" charset="0"/>
              </a:rPr>
            </a:br>
            <a:r>
              <a:rPr lang="ru-RU" sz="1600" b="1" dirty="0">
                <a:solidFill>
                  <a:srgbClr val="00B0F0"/>
                </a:solidFill>
                <a:latin typeface="Arial" charset="0"/>
              </a:rPr>
              <a:t>Ротик, ротик! </a:t>
            </a:r>
            <a:br>
              <a:rPr lang="ru-RU" sz="1600" b="1" dirty="0">
                <a:solidFill>
                  <a:srgbClr val="00B0F0"/>
                </a:solidFill>
                <a:latin typeface="Arial" charset="0"/>
              </a:rPr>
            </a:br>
            <a:r>
              <a:rPr lang="ru-RU" sz="1600" b="1" dirty="0">
                <a:solidFill>
                  <a:srgbClr val="00B0F0"/>
                </a:solidFill>
                <a:latin typeface="Arial" charset="0"/>
              </a:rPr>
              <a:t>Где ты, ротик? </a:t>
            </a:r>
            <a:br>
              <a:rPr lang="ru-RU" sz="1600" b="1" dirty="0">
                <a:solidFill>
                  <a:srgbClr val="00B0F0"/>
                </a:solidFill>
                <a:latin typeface="Arial" charset="0"/>
              </a:rPr>
            </a:br>
            <a:r>
              <a:rPr lang="ru-RU" sz="1600" b="1" dirty="0">
                <a:solidFill>
                  <a:srgbClr val="00B0F0"/>
                </a:solidFill>
                <a:latin typeface="Arial" charset="0"/>
              </a:rPr>
              <a:t>Щёчка, щёчка! </a:t>
            </a:r>
            <a:br>
              <a:rPr lang="ru-RU" sz="1600" b="1" dirty="0">
                <a:solidFill>
                  <a:srgbClr val="00B0F0"/>
                </a:solidFill>
                <a:latin typeface="Arial" charset="0"/>
              </a:rPr>
            </a:br>
            <a:r>
              <a:rPr lang="ru-RU" sz="1600" b="1" dirty="0">
                <a:solidFill>
                  <a:srgbClr val="00B0F0"/>
                </a:solidFill>
                <a:latin typeface="Arial" charset="0"/>
              </a:rPr>
              <a:t>Где ты, щёчка? </a:t>
            </a:r>
            <a:br>
              <a:rPr lang="ru-RU" sz="1600" b="1" dirty="0">
                <a:solidFill>
                  <a:srgbClr val="00B0F0"/>
                </a:solidFill>
                <a:latin typeface="Arial" charset="0"/>
              </a:rPr>
            </a:br>
            <a:r>
              <a:rPr lang="ru-RU" sz="1600" b="1" dirty="0">
                <a:solidFill>
                  <a:srgbClr val="00B0F0"/>
                </a:solidFill>
                <a:latin typeface="Arial" charset="0"/>
              </a:rPr>
              <a:t>Будет чистенькая </a:t>
            </a:r>
            <a:br>
              <a:rPr lang="ru-RU" sz="1600" b="1" dirty="0">
                <a:solidFill>
                  <a:srgbClr val="00B0F0"/>
                </a:solidFill>
                <a:latin typeface="Arial" charset="0"/>
              </a:rPr>
            </a:br>
            <a:r>
              <a:rPr lang="ru-RU" sz="1600" b="1" dirty="0">
                <a:solidFill>
                  <a:srgbClr val="00B0F0"/>
                </a:solidFill>
                <a:latin typeface="Arial" charset="0"/>
              </a:rPr>
              <a:t>Дочка.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2843213" y="5373688"/>
            <a:ext cx="2808287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74EBC"/>
                </a:solidFill>
                <a:latin typeface="Arial" charset="0"/>
              </a:rPr>
              <a:t>Ах, водичка хороша!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74EBC"/>
                </a:solidFill>
                <a:latin typeface="Arial" charset="0"/>
              </a:rPr>
              <a:t>Хороша водичка!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74EBC"/>
                </a:solidFill>
                <a:latin typeface="Arial" charset="0"/>
              </a:rPr>
              <a:t>Искупаем малыша,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74EBC"/>
                </a:solidFill>
                <a:latin typeface="Arial" charset="0"/>
              </a:rPr>
              <a:t>Чтоб сияло личико! </a:t>
            </a:r>
            <a:endParaRPr lang="ru-RU" sz="1600" b="1" dirty="0">
              <a:solidFill>
                <a:srgbClr val="F74EBC"/>
              </a:solidFill>
            </a:endParaRPr>
          </a:p>
        </p:txBody>
      </p:sp>
      <p:sp>
        <p:nvSpPr>
          <p:cNvPr id="5127" name="Прямоугольник 7"/>
          <p:cNvSpPr>
            <a:spLocks noChangeArrowheads="1"/>
          </p:cNvSpPr>
          <p:nvPr/>
        </p:nvSpPr>
        <p:spPr bwMode="auto">
          <a:xfrm>
            <a:off x="5795963" y="3213100"/>
            <a:ext cx="41052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7030A0"/>
                </a:solidFill>
              </a:rPr>
              <a:t>Умываемся мы быстро,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7030A0"/>
                </a:solidFill>
              </a:rPr>
              <a:t>Вытираемся мы чисто,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7030A0"/>
                </a:solidFill>
              </a:rPr>
              <a:t>Так опрятны, аккуратны,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7030A0"/>
                </a:solidFill>
              </a:rPr>
              <a:t>Всем смотреть на нас приятно!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1484784"/>
            <a:ext cx="4392488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Потешки при умывании </a:t>
            </a:r>
          </a:p>
        </p:txBody>
      </p:sp>
      <p:sp>
        <p:nvSpPr>
          <p:cNvPr id="5129" name="Прямоугольник 9"/>
          <p:cNvSpPr>
            <a:spLocks noChangeArrowheads="1"/>
          </p:cNvSpPr>
          <p:nvPr/>
        </p:nvSpPr>
        <p:spPr bwMode="auto">
          <a:xfrm>
            <a:off x="179389" y="0"/>
            <a:ext cx="88571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sz="2700" b="1" i="1" dirty="0" smtClean="0">
                <a:solidFill>
                  <a:srgbClr val="F74EBC"/>
                </a:solidFill>
              </a:rPr>
              <a:t>Использование фольклора в режимных моментах</a:t>
            </a:r>
          </a:p>
        </p:txBody>
      </p:sp>
      <p:pic>
        <p:nvPicPr>
          <p:cNvPr id="5131" name="Picture 2" descr="C:\Users\User\Desktop\фото на прогулке(4)\CIMG1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2590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User\Desktop\фото на прогулке(4)\CIMG1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052736"/>
            <a:ext cx="2728075" cy="1872208"/>
          </a:xfrm>
          <a:prstGeom prst="rect">
            <a:avLst/>
          </a:prstGeom>
          <a:noFill/>
          <a:ln cmpd="tri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  <p:extLst>
      <p:ext uri="{BB962C8B-B14F-4D97-AF65-F5344CB8AC3E}">
        <p14:creationId xmlns="" xmlns:p14="http://schemas.microsoft.com/office/powerpoint/2010/main" val="12506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107504" y="2420888"/>
            <a:ext cx="2879725" cy="2735263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rgbClr val="D60093"/>
                </a:solidFill>
              </a:rPr>
              <a:t>Варись, варись, кашка,</a:t>
            </a:r>
            <a:br>
              <a:rPr lang="ru-RU" sz="1600" b="1" dirty="0" smtClean="0">
                <a:solidFill>
                  <a:srgbClr val="D60093"/>
                </a:solidFill>
              </a:rPr>
            </a:br>
            <a:r>
              <a:rPr lang="ru-RU" sz="1600" b="1" dirty="0" smtClean="0">
                <a:solidFill>
                  <a:srgbClr val="D60093"/>
                </a:solidFill>
              </a:rPr>
              <a:t>В голубенькой чашке,</a:t>
            </a:r>
            <a:br>
              <a:rPr lang="ru-RU" sz="1600" b="1" dirty="0" smtClean="0">
                <a:solidFill>
                  <a:srgbClr val="D60093"/>
                </a:solidFill>
              </a:rPr>
            </a:br>
            <a:r>
              <a:rPr lang="ru-RU" sz="1600" b="1" dirty="0" smtClean="0">
                <a:solidFill>
                  <a:srgbClr val="D60093"/>
                </a:solidFill>
              </a:rPr>
              <a:t>Варись поскорее,</a:t>
            </a:r>
            <a:br>
              <a:rPr lang="ru-RU" sz="1600" b="1" dirty="0" smtClean="0">
                <a:solidFill>
                  <a:srgbClr val="D60093"/>
                </a:solidFill>
              </a:rPr>
            </a:br>
            <a:r>
              <a:rPr lang="ru-RU" sz="1600" b="1" dirty="0" smtClean="0">
                <a:solidFill>
                  <a:srgbClr val="D60093"/>
                </a:solidFill>
              </a:rPr>
              <a:t>Булькай веселее.</a:t>
            </a:r>
            <a:br>
              <a:rPr lang="ru-RU" sz="1600" b="1" dirty="0" smtClean="0">
                <a:solidFill>
                  <a:srgbClr val="D60093"/>
                </a:solidFill>
              </a:rPr>
            </a:br>
            <a:r>
              <a:rPr lang="ru-RU" sz="1600" b="1" dirty="0" smtClean="0">
                <a:solidFill>
                  <a:srgbClr val="D60093"/>
                </a:solidFill>
              </a:rPr>
              <a:t>Варись, кашка, сладка,</a:t>
            </a:r>
            <a:br>
              <a:rPr lang="ru-RU" sz="1600" b="1" dirty="0" smtClean="0">
                <a:solidFill>
                  <a:srgbClr val="D60093"/>
                </a:solidFill>
              </a:rPr>
            </a:br>
            <a:r>
              <a:rPr lang="ru-RU" sz="1600" b="1" dirty="0" smtClean="0">
                <a:solidFill>
                  <a:srgbClr val="D60093"/>
                </a:solidFill>
              </a:rPr>
              <a:t>Из густого молока,</a:t>
            </a:r>
            <a:br>
              <a:rPr lang="ru-RU" sz="1600" b="1" dirty="0" smtClean="0">
                <a:solidFill>
                  <a:srgbClr val="D60093"/>
                </a:solidFill>
              </a:rPr>
            </a:br>
            <a:r>
              <a:rPr lang="ru-RU" sz="1600" b="1" dirty="0" smtClean="0">
                <a:solidFill>
                  <a:srgbClr val="D60093"/>
                </a:solidFill>
              </a:rPr>
              <a:t>Из густого молока,</a:t>
            </a:r>
            <a:br>
              <a:rPr lang="ru-RU" sz="1600" b="1" dirty="0" smtClean="0">
                <a:solidFill>
                  <a:srgbClr val="D60093"/>
                </a:solidFill>
              </a:rPr>
            </a:br>
            <a:r>
              <a:rPr lang="ru-RU" sz="1600" b="1" dirty="0" smtClean="0">
                <a:solidFill>
                  <a:srgbClr val="D60093"/>
                </a:solidFill>
              </a:rPr>
              <a:t>Да из манной крупки.</a:t>
            </a:r>
            <a:br>
              <a:rPr lang="ru-RU" sz="1600" b="1" dirty="0" smtClean="0">
                <a:solidFill>
                  <a:srgbClr val="D60093"/>
                </a:solidFill>
              </a:rPr>
            </a:br>
            <a:r>
              <a:rPr lang="ru-RU" sz="1600" b="1" dirty="0" smtClean="0">
                <a:solidFill>
                  <a:srgbClr val="D60093"/>
                </a:solidFill>
              </a:rPr>
              <a:t>У того, кто кашку съест,</a:t>
            </a:r>
            <a:br>
              <a:rPr lang="ru-RU" sz="1600" b="1" dirty="0" smtClean="0">
                <a:solidFill>
                  <a:srgbClr val="D60093"/>
                </a:solidFill>
              </a:rPr>
            </a:br>
            <a:r>
              <a:rPr lang="ru-RU" sz="1600" b="1" dirty="0" smtClean="0">
                <a:solidFill>
                  <a:srgbClr val="D60093"/>
                </a:solidFill>
              </a:rPr>
              <a:t>Вырастут все зубки!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699792" y="2708920"/>
            <a:ext cx="33131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Это - ложка,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Это - чашка.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чашке - гречневая кашка.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Ложка в чашке побывала -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Кашки гречневой не стало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!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6" name="Содержимое 2"/>
          <p:cNvSpPr txBox="1">
            <a:spLocks/>
          </p:cNvSpPr>
          <p:nvPr/>
        </p:nvSpPr>
        <p:spPr bwMode="auto">
          <a:xfrm>
            <a:off x="6084888" y="5129213"/>
            <a:ext cx="26654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74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плите сварилась каша.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74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Где большая ложка наша?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74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Я сынку перед едой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74E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Руки вымою водой!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2699792" y="4293096"/>
            <a:ext cx="32400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Ладушки, ладушки,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Где были 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- У бабушки.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 у нашей бабушки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 столе оладушки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 с малиной пирожок -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Ну-ка съешь его, дружок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908720"/>
            <a:ext cx="3682851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Потешки при кормлении </a:t>
            </a:r>
          </a:p>
        </p:txBody>
      </p:sp>
      <p:sp>
        <p:nvSpPr>
          <p:cNvPr id="8200" name="Прямоугольник 9"/>
          <p:cNvSpPr>
            <a:spLocks noChangeArrowheads="1"/>
          </p:cNvSpPr>
          <p:nvPr/>
        </p:nvSpPr>
        <p:spPr bwMode="auto">
          <a:xfrm>
            <a:off x="6156325" y="3068638"/>
            <a:ext cx="259238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Ай, тата! Ай, тата!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Пожалуйте решета: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Мучку просеять,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Пирожки затеять.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 для нашей лапушки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Затеем оладушки,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Испечём блинка,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Покормим сынка!</a:t>
            </a:r>
          </a:p>
        </p:txBody>
      </p:sp>
      <p:sp>
        <p:nvSpPr>
          <p:cNvPr id="8201" name="Прямоугольник 9"/>
          <p:cNvSpPr>
            <a:spLocks noChangeArrowheads="1"/>
          </p:cNvSpPr>
          <p:nvPr/>
        </p:nvSpPr>
        <p:spPr bwMode="auto">
          <a:xfrm>
            <a:off x="323850" y="0"/>
            <a:ext cx="8820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Помогает потешка и в процессе кормления </a:t>
            </a:r>
            <a:endParaRPr kumimoji="0" lang="ru-RU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C:\Users\sk\Desktop\фольклор матер ий\Новая папка\IMG-d21b05a70451f17374cb5f66944fccb4-V — копия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86804"/>
            <a:ext cx="3240360" cy="2254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065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429000"/>
            <a:ext cx="3455135" cy="2598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822225"/>
            <a:ext cx="3806144" cy="25554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35696" y="404664"/>
            <a:ext cx="3209893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Бай, бай, бай, бай,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Ты, собаченька, не лай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в </a:t>
            </a:r>
            <a:r>
              <a:rPr lang="ru-RU" sz="1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гудочек</a:t>
            </a:r>
            <a:r>
              <a:rPr lang="ru-R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не гуди –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Наших деток не буди.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 детки будут спать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 большими вырастать.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Они поспят подольше,  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Вырастут побольше.</a:t>
            </a:r>
          </a:p>
        </p:txBody>
      </p:sp>
    </p:spTree>
    <p:extLst>
      <p:ext uri="{BB962C8B-B14F-4D97-AF65-F5344CB8AC3E}">
        <p14:creationId xmlns="" xmlns:p14="http://schemas.microsoft.com/office/powerpoint/2010/main" val="11620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1547813" y="404813"/>
            <a:ext cx="6246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Просыпаемся с потешкой</a:t>
            </a:r>
            <a:endParaRPr kumimoji="0" lang="ru-RU" altLang="ru-RU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339" name="Picture 5" descr="C:\Users\user\Desktop\Наташа Анисимова\анимашки\33126165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27525"/>
            <a:ext cx="2808288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:\Users\user\Desktop\Наташа Анисимова\анимашки\deti-8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88913"/>
            <a:ext cx="1639888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684213" y="1052513"/>
            <a:ext cx="4572001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Глазки открываются,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Глазки просыпаются,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Потягушки-ножки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Потягушки-пяточки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Ручки и ладошки,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Сладкие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ребяточки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!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Дай-ка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локоточек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Мама поцелует!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Просыпайся,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доча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 Славный мой сыночек!)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Как тебя люблю я!</a:t>
            </a:r>
          </a:p>
        </p:txBody>
      </p:sp>
      <p:sp>
        <p:nvSpPr>
          <p:cNvPr id="14342" name="Прямоугольник 7"/>
          <p:cNvSpPr>
            <a:spLocks noChangeArrowheads="1"/>
          </p:cNvSpPr>
          <p:nvPr/>
        </p:nvSpPr>
        <p:spPr bwMode="auto">
          <a:xfrm>
            <a:off x="2195513" y="2636838"/>
            <a:ext cx="4572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Вот проснулись,</a:t>
            </a:r>
            <a:b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Потянулись,</a:t>
            </a:r>
            <a:b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 боку на бок</a:t>
            </a:r>
            <a:b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Повернулись!</a:t>
            </a:r>
            <a:b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Потягушечки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  <a:b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Потягушечки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  <a:b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Где игрушечки,</a:t>
            </a:r>
            <a:b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Погремушечки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b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Ты, игрушка, погреми,</a:t>
            </a:r>
            <a:b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Нашу детку подними</a:t>
            </a:r>
          </a:p>
        </p:txBody>
      </p:sp>
      <p:sp>
        <p:nvSpPr>
          <p:cNvPr id="14343" name="Прямоугольник 8"/>
          <p:cNvSpPr>
            <a:spLocks noChangeArrowheads="1"/>
          </p:cNvSpPr>
          <p:nvPr/>
        </p:nvSpPr>
        <p:spPr bwMode="auto">
          <a:xfrm>
            <a:off x="5003800" y="1484313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Солнце  светит: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Где тут дети?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подушке, на простынке.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Нежат розовые спинки?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Ясный день пришел давно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 стучится к нам в окно!</a:t>
            </a:r>
          </a:p>
        </p:txBody>
      </p:sp>
      <p:pic>
        <p:nvPicPr>
          <p:cNvPr id="10" name="Picture 2" descr="C:\Users\user\Desktop\Наташа Анисимова\анимашки\sdc11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000" y="4212000"/>
            <a:ext cx="3309961" cy="2482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1521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ru-RU" alt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Одеваемся после сна с </a:t>
            </a:r>
            <a:r>
              <a:rPr lang="ru-RU" altLang="ru-RU" sz="3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потешкой</a:t>
            </a:r>
            <a:r>
              <a:rPr lang="ru-RU" altLang="ru-RU" sz="32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32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366" y="1628800"/>
            <a:ext cx="8229600" cy="4525963"/>
          </a:xfrm>
        </p:spPr>
        <p:txBody>
          <a:bodyPr/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На нашу Дашеньку</a:t>
            </a:r>
            <a:endParaRPr lang="ru-RU" sz="1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Наденем мы штанишки.</a:t>
            </a:r>
            <a:endParaRPr lang="ru-RU" sz="1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Повторяй за мной слова: </a:t>
            </a:r>
            <a:endParaRPr lang="ru-RU" sz="1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ножка – раз, и ножка – два!</a:t>
            </a:r>
            <a:endParaRPr lang="ru-RU" sz="1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356992"/>
            <a:ext cx="2952328" cy="2535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51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51125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«Вот </a:t>
            </a: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они, </a:t>
            </a:r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сапожки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Этот </a:t>
            </a: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– с левой ножки,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Этот – справой </a:t>
            </a:r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ножки».</a:t>
            </a:r>
            <a:endParaRPr lang="ru-RU" sz="28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" name="Рисунок 2" descr="0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64904"/>
            <a:ext cx="4608512" cy="354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454" y="2276872"/>
            <a:ext cx="3301482" cy="2808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34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76328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работы с детьми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художественных произведений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Беседы по прочитанному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Заучивание наизусть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Игры-драматизации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Элементы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Художественное творчество (лепка, рисование, аппликация)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Театрализованная деятельность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Наглядные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иллюстраций, картинок, игрушек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Просмотр видеороликов, мультфильмов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Оформление выставок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Использование разных видов театра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2068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УСВОЕНИЯ ДЕТЬМИ 2-3 ЛЕТ ПРОИЗВЕДЕНИЙ МАТЕРИНСКОГО ФОЛЬКЛОРА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556792"/>
            <a:ext cx="72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Первичное понимание материала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Выполнение синтетических и аналитических упражнений на ограниченном фольклорном материале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Заучивание или повторение текстов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Последующее использование усвоенного фольклорного материала в игровой и речевой деятельности, режимных моментах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2068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dirty="0"/>
          </a:p>
        </p:txBody>
      </p:sp>
      <p:pic>
        <p:nvPicPr>
          <p:cNvPr id="3" name="Picture 2" descr="C:\Users\sk\Desktop\Новая папка\IMG-05061075f3c3ea3d622862a035bf6fed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22858"/>
          <a:stretch/>
        </p:blipFill>
        <p:spPr bwMode="auto">
          <a:xfrm>
            <a:off x="0" y="2430339"/>
            <a:ext cx="4759817" cy="442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sk\Desktop\Новая папка\IMG-687973cbdcdb31b6f5c9f73c4beb1785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16314"/>
          <a:stretch/>
        </p:blipFill>
        <p:spPr bwMode="auto">
          <a:xfrm>
            <a:off x="4542677" y="188640"/>
            <a:ext cx="4600280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93795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620688"/>
            <a:ext cx="1888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АНКЕТИРОВАНИЕ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https://bur-madou-5.tvoysadik.ru/site/pub?id=1811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8718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Программа «ТЕРЕМОК»</a:t>
            </a:r>
            <a:endParaRPr lang="ru-RU" dirty="0"/>
          </a:p>
        </p:txBody>
      </p:sp>
      <p:pic>
        <p:nvPicPr>
          <p:cNvPr id="6" name="Picture 2" descr="C:\Users\user\Desktop\2699674_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2938216" cy="4176464"/>
          </a:xfrm>
          <a:prstGeom prst="rect">
            <a:avLst/>
          </a:prstGeom>
          <a:noFill/>
        </p:spPr>
      </p:pic>
      <p:pic>
        <p:nvPicPr>
          <p:cNvPr id="7" name="Picture 3" descr="C:\Users\user\Desktop\2723470_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68760"/>
            <a:ext cx="2952328" cy="4196525"/>
          </a:xfrm>
          <a:prstGeom prst="rect">
            <a:avLst/>
          </a:prstGeom>
          <a:noFill/>
        </p:spPr>
      </p:pic>
      <p:pic>
        <p:nvPicPr>
          <p:cNvPr id="8" name="Picture 4" descr="C:\Users\user\Desktop\2723468_deta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268760"/>
            <a:ext cx="2815930" cy="4220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k\Desktop\Новая папка\IMG-25597dbc7c1612184cc295e35970487d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05" y="2996952"/>
            <a:ext cx="6804248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12" descr="20211227_104405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6995"/>
          <a:stretch/>
        </p:blipFill>
        <p:spPr>
          <a:xfrm>
            <a:off x="3129477" y="0"/>
            <a:ext cx="5993904" cy="333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8" descr="20211227_110519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030" y="-22796"/>
            <a:ext cx="5091086" cy="2625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sk\Desktop\Новая папка\20211224_1559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769" b="6909"/>
          <a:stretch/>
        </p:blipFill>
        <p:spPr bwMode="auto">
          <a:xfrm rot="5400000">
            <a:off x="4896172" y="2430586"/>
            <a:ext cx="5389474" cy="3116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7" descr="20211227_110547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5" y="2602633"/>
            <a:ext cx="6152311" cy="423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9" descr="20211227_104651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302" r="14793"/>
          <a:stretch/>
        </p:blipFill>
        <p:spPr>
          <a:xfrm rot="5400000">
            <a:off x="-607747" y="2020523"/>
            <a:ext cx="5427454" cy="4211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k\Desktop\Новая папка\20211227_1054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7957" r="12273" b="5644"/>
          <a:stretch/>
        </p:blipFill>
        <p:spPr bwMode="auto">
          <a:xfrm rot="5400000">
            <a:off x="6425951" y="-125759"/>
            <a:ext cx="2592289" cy="2843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фольклор матер ий\Новая папка\20211227_1052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4146" r="27579"/>
          <a:stretch/>
        </p:blipFill>
        <p:spPr bwMode="auto">
          <a:xfrm rot="5400000">
            <a:off x="1074446" y="3456"/>
            <a:ext cx="1556022" cy="1550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24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28604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</a:rPr>
              <a:t>Что такое материнский фольклор?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1" y="3362865"/>
            <a:ext cx="4572000" cy="348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979945"/>
            <a:ext cx="4824536" cy="3456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Материнский фольклор</a:t>
            </a: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9641" y="1727684"/>
            <a:ext cx="2232248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BDE296">
                    <a:lumMod val="50000"/>
                  </a:srgbClr>
                </a:solidFill>
              </a:rPr>
              <a:t>Колыбельные песни</a:t>
            </a:r>
            <a:endParaRPr lang="ru-RU" sz="2400" dirty="0">
              <a:solidFill>
                <a:srgbClr val="BDE296">
                  <a:lumMod val="50000"/>
                </a:srgb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26203" y="1958516"/>
            <a:ext cx="2016224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BDE296">
                    <a:lumMod val="50000"/>
                  </a:srgbClr>
                </a:solidFill>
              </a:rPr>
              <a:t>Пестушки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45296" y="1937720"/>
            <a:ext cx="2016224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BDE296">
                    <a:lumMod val="50000"/>
                  </a:srgbClr>
                </a:solidFill>
              </a:rPr>
              <a:t>Потешки</a:t>
            </a:r>
            <a:endParaRPr lang="ru-RU" sz="2400" dirty="0">
              <a:solidFill>
                <a:srgbClr val="BDE296">
                  <a:lumMod val="50000"/>
                </a:srgbClr>
              </a:solidFill>
            </a:endParaRPr>
          </a:p>
        </p:txBody>
      </p:sp>
      <p:pic>
        <p:nvPicPr>
          <p:cNvPr id="4098" name="Picture 2" descr="C:\Users\Сергей\Desktop\универ\full1374083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98" y="3469844"/>
            <a:ext cx="2641110" cy="319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ашины штучки))\универ\ДЗ\Этно\im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702" y="3469844"/>
            <a:ext cx="2424119" cy="290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Дашины штучки))\универ\ДЗ\Этно\7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469844"/>
            <a:ext cx="2266042" cy="290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1403648" y="1052736"/>
            <a:ext cx="576064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779912" y="1192099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6923" y="1194582"/>
            <a:ext cx="158510" cy="585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6320" y="1690284"/>
            <a:ext cx="2298391" cy="121930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936320" y="1964903"/>
            <a:ext cx="23647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Прибаутки</a:t>
            </a:r>
            <a:endParaRPr lang="ru-RU" sz="2400" b="0" cap="none" spc="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7496761" y="1192099"/>
            <a:ext cx="819655" cy="348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5104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388442"/>
            <a:ext cx="4572000" cy="3194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85728"/>
            <a:ext cx="536754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i="1" dirty="0" smtClean="0">
              <a:solidFill>
                <a:srgbClr val="C00000"/>
              </a:solidFill>
            </a:endParaRPr>
          </a:p>
          <a:p>
            <a:pPr algn="just"/>
            <a:r>
              <a:rPr lang="ru-RU" sz="3200" b="1" i="1" dirty="0" smtClean="0">
                <a:solidFill>
                  <a:srgbClr val="C00000"/>
                </a:solidFill>
              </a:rPr>
              <a:t>	Ценность </a:t>
            </a:r>
            <a:r>
              <a:rPr lang="ru-RU" sz="3200" b="1" i="1" dirty="0">
                <a:solidFill>
                  <a:srgbClr val="C00000"/>
                </a:solidFill>
              </a:rPr>
              <a:t>раннего обучающего воздействия давно подмечена народом</a:t>
            </a:r>
            <a:r>
              <a:rPr lang="ru-RU" sz="3200" b="1" i="1" dirty="0" smtClean="0">
                <a:solidFill>
                  <a:srgbClr val="C00000"/>
                </a:solidFill>
              </a:rPr>
              <a:t>.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2357430"/>
            <a:ext cx="60486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endParaRPr lang="ru-RU" sz="2800" b="1" i="1" dirty="0" smtClean="0">
              <a:solidFill>
                <a:srgbClr val="002060"/>
              </a:solidFill>
            </a:endParaRPr>
          </a:p>
          <a:p>
            <a:pPr algn="r">
              <a:defRPr/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algn="r"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С  </a:t>
            </a:r>
            <a:r>
              <a:rPr lang="ru-RU" sz="2400" b="1" i="1" dirty="0">
                <a:solidFill>
                  <a:srgbClr val="002060"/>
                </a:solidFill>
              </a:rPr>
              <a:t>незапамятных  времен  живут  в  народном  быту колыбельные песни, пестушки, потешки, которые забавляют и учат маленького ребенка.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532543"/>
            <a:ext cx="3017782" cy="2475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6254" y="4393272"/>
            <a:ext cx="2016224" cy="2464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564" y="2163165"/>
            <a:ext cx="2851060" cy="2285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5036" y="2564904"/>
            <a:ext cx="691276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cs typeface="Times New Roman" pitchFamily="18" charset="0"/>
              </a:rPr>
              <a:t>Фольклор увлекает детей  яркими  поэтическими  образами, вызывает у  них  положительные  эмоции,  укрепляет  светлое,  жизнерадостное восприятие жизни, помогает понять, что хорошо, а что дурно,  что  красиво  и что не красиво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ru-RU" sz="2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542" y="2564903"/>
            <a:ext cx="2134210" cy="2413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9419" y="463201"/>
            <a:ext cx="2659547" cy="1885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118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	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476672"/>
            <a:ext cx="6088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МАТЕРИНСКИЙ ФОЛЬКЛОР     ИСПОЛЬЗУЕТСЯ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844824"/>
            <a:ext cx="66247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период адаптации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режимных моментах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прогулке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Непосредственно-образовательной деятельности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игре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свободной деятельности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i="1" dirty="0" smtClean="0">
                <a:solidFill>
                  <a:srgbClr val="C00000"/>
                </a:solidFill>
              </a:rPr>
              <a:t>Использование фольклора в период адаптации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700808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Кто у нас хороший? </a:t>
            </a:r>
          </a:p>
          <a:p>
            <a:pPr lvl="1"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Кто у нас пригожий? </a:t>
            </a:r>
          </a:p>
          <a:p>
            <a:pPr lvl="1"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Ванечка хороший, </a:t>
            </a:r>
          </a:p>
          <a:p>
            <a:pPr lvl="1"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Ванечка – пригожий.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73838" y="3859275"/>
            <a:ext cx="4030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плачь, не плачь, </a:t>
            </a:r>
            <a:b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Куплю калач. </a:t>
            </a:r>
            <a:b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2000" dirty="0" err="1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хныч</a:t>
            </a:r>
            <a: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не ной, </a:t>
            </a:r>
            <a:b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Куплю другой. </a:t>
            </a:r>
            <a:b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Слезы утри, </a:t>
            </a:r>
            <a:b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Дам тебе три</a:t>
            </a:r>
            <a:endParaRPr lang="ru-RU" altLang="ru-RU" sz="2000" dirty="0">
              <a:solidFill>
                <a:srgbClr val="9537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9" name="Содержимое 11" descr="IMG-d5afe345e809c6eec8e576bf7cdab3b1-V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3861047"/>
            <a:ext cx="2592288" cy="299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10" descr="IMG-77cdbf22f704a9b681f3b46cf7a0787e-V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144" y="3212976"/>
            <a:ext cx="280831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2536966" y="681747"/>
            <a:ext cx="42305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FF0000"/>
                </a:solidFill>
              </a:rPr>
              <a:t>Зарядка  и гимнастика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FF0000"/>
                </a:solidFill>
              </a:rPr>
              <a:t>с потешками</a:t>
            </a:r>
            <a:endParaRPr lang="ru-RU" sz="2800" dirty="0" smtClean="0">
              <a:solidFill>
                <a:prstClr val="black"/>
              </a:solidFill>
            </a:endParaRPr>
          </a:p>
        </p:txBody>
      </p:sp>
      <p:pic>
        <p:nvPicPr>
          <p:cNvPr id="5" name="Picture 3" descr="C:\Users\user\Desktop\Наташа Анисимова\анимашки\фото детки\20151211_083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5922" y="3868450"/>
            <a:ext cx="2948321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user\Desktop\Наташа Анисимова\анимашки\фото детки\20151211_083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37850" y="3797770"/>
            <a:ext cx="3176284" cy="2678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173" name="Прямоугольник 6"/>
          <p:cNvSpPr>
            <a:spLocks noChangeArrowheads="1"/>
          </p:cNvSpPr>
          <p:nvPr/>
        </p:nvSpPr>
        <p:spPr bwMode="auto">
          <a:xfrm>
            <a:off x="-612775" y="1196975"/>
            <a:ext cx="45720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дороге мы идем,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путь далек, далек наш дом,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Жаркий день, сядем в тень.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под дубом посидим,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под дубом полежим,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Полежим, отдохнем,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потом домой пойдем!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5513" y="2708275"/>
            <a:ext cx="4572000" cy="3694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Где же наши ручки?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Вот наши ручки!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Где же наши ножки?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Вот наши ножки!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 вот это Лизин нос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Весь козюльками зарос.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 вот это глазки, ушки,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Щечки толстые подушки,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 вот это что? Животик!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А вот это Лизин ротик!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Покажи-ка язычок,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Пощекочем твой бочок,</a:t>
            </a:r>
            <a:b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Пощекочем твой бочок</a:t>
            </a:r>
          </a:p>
        </p:txBody>
      </p:sp>
      <p:sp>
        <p:nvSpPr>
          <p:cNvPr id="7175" name="Прямоугольник 8"/>
          <p:cNvSpPr>
            <a:spLocks noChangeArrowheads="1"/>
          </p:cNvSpPr>
          <p:nvPr/>
        </p:nvSpPr>
        <p:spPr bwMode="auto">
          <a:xfrm>
            <a:off x="5076825" y="1412875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Малыши-крепыши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Вышли на площадку,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Малыши-крепыши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Делают зарядку!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Раз-два, три-четыре.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Руки выше! Ноги шире!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7818" y="155293"/>
            <a:ext cx="85699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2700" b="1" i="1" dirty="0" smtClean="0">
                <a:solidFill>
                  <a:srgbClr val="F74EBC"/>
                </a:solidFill>
              </a:rPr>
              <a:t>Использование </a:t>
            </a:r>
            <a:r>
              <a:rPr lang="ru-RU" sz="2700" b="1" i="1" dirty="0">
                <a:solidFill>
                  <a:srgbClr val="F74EBC"/>
                </a:solidFill>
              </a:rPr>
              <a:t>фольклора в режимных моментах</a:t>
            </a:r>
          </a:p>
        </p:txBody>
      </p:sp>
    </p:spTree>
    <p:extLst>
      <p:ext uri="{BB962C8B-B14F-4D97-AF65-F5344CB8AC3E}">
        <p14:creationId xmlns="" xmlns:p14="http://schemas.microsoft.com/office/powerpoint/2010/main" val="41499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Другая 3">
      <a:dk1>
        <a:srgbClr val="292934"/>
      </a:dk1>
      <a:lt1>
        <a:srgbClr val="FFC000"/>
      </a:lt1>
      <a:dk2>
        <a:srgbClr val="BDE296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552</Words>
  <Application>Microsoft Office PowerPoint</Application>
  <PresentationFormat>Экран (4:3)</PresentationFormat>
  <Paragraphs>142</Paragraphs>
  <Slides>23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Тема Office</vt:lpstr>
      <vt:lpstr>Апекс</vt:lpstr>
      <vt:lpstr>106</vt:lpstr>
      <vt:lpstr>1_106</vt:lpstr>
      <vt:lpstr>2_106</vt:lpstr>
      <vt:lpstr>3_106</vt:lpstr>
      <vt:lpstr>Слайд 1</vt:lpstr>
      <vt:lpstr>Программа «ТЕРЕМОК»</vt:lpstr>
      <vt:lpstr>Слайд 3</vt:lpstr>
      <vt:lpstr>Материнский фольклор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Одеваемся после сна с потешкой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малых форм фольклора в развитии детей младшего дошкольного возраста»</dc:title>
  <dc:creator>User</dc:creator>
  <cp:lastModifiedBy>sk</cp:lastModifiedBy>
  <cp:revision>57</cp:revision>
  <dcterms:created xsi:type="dcterms:W3CDTF">2014-03-05T12:22:24Z</dcterms:created>
  <dcterms:modified xsi:type="dcterms:W3CDTF">2024-01-08T11:57:48Z</dcterms:modified>
</cp:coreProperties>
</file>