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6" r:id="rId14"/>
    <p:sldId id="285" r:id="rId15"/>
    <p:sldId id="283" r:id="rId16"/>
    <p:sldId id="275" r:id="rId17"/>
    <p:sldId id="280" r:id="rId18"/>
    <p:sldId id="278" r:id="rId19"/>
    <p:sldId id="279" r:id="rId20"/>
    <p:sldId id="284" r:id="rId21"/>
    <p:sldId id="273" r:id="rId22"/>
    <p:sldId id="286" r:id="rId23"/>
    <p:sldId id="271" r:id="rId24"/>
    <p:sldId id="27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77" d="100"/>
          <a:sy n="77" d="100"/>
        </p:scale>
        <p:origin x="486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99592" y="476672"/>
            <a:ext cx="7344816" cy="4031828"/>
          </a:xfrm>
        </p:spPr>
        <p:txBody>
          <a:bodyPr/>
          <a:lstStyle/>
          <a:p>
            <a:pPr algn="ctr"/>
            <a:r>
              <a:rPr lang="ru-RU" sz="5400" b="1" dirty="0">
                <a:effectLst/>
              </a:rPr>
              <a:t/>
            </a:r>
            <a:br>
              <a:rPr lang="ru-RU" sz="5400" b="1" dirty="0">
                <a:effectLst/>
              </a:rPr>
            </a:br>
            <a:r>
              <a:rPr lang="ru-RU" sz="3200" b="1" dirty="0">
                <a:effectLst/>
              </a:rPr>
              <a:t>МАДОУ детский сад №</a:t>
            </a:r>
            <a:r>
              <a:rPr lang="ru-RU" sz="3200" b="1" dirty="0" smtClean="0">
                <a:effectLst/>
              </a:rPr>
              <a:t>51</a:t>
            </a:r>
            <a:r>
              <a:rPr lang="ru-RU" sz="5400" b="1" dirty="0">
                <a:effectLst/>
              </a:rPr>
              <a:t/>
            </a:r>
            <a:br>
              <a:rPr lang="ru-RU" sz="5400" b="1" dirty="0">
                <a:effectLst/>
              </a:rPr>
            </a:br>
            <a:r>
              <a:rPr lang="ru-RU" sz="4400" b="1" dirty="0" smtClean="0">
                <a:effectLst/>
              </a:rPr>
              <a:t>проект </a:t>
            </a:r>
            <a:br>
              <a:rPr lang="ru-RU" sz="4400" b="1" dirty="0" smtClean="0">
                <a:effectLst/>
              </a:rPr>
            </a:br>
            <a:r>
              <a:rPr lang="ru-RU" sz="4400" b="1" dirty="0" smtClean="0">
                <a:effectLst/>
              </a:rPr>
              <a:t>в </a:t>
            </a:r>
            <a:r>
              <a:rPr lang="ru-RU" sz="4400" b="1" dirty="0">
                <a:effectLst/>
              </a:rPr>
              <a:t>подготовительной </a:t>
            </a:r>
            <a:r>
              <a:rPr lang="ru-RU" sz="4400" b="1" dirty="0" smtClean="0">
                <a:effectLst/>
              </a:rPr>
              <a:t>группе №6 </a:t>
            </a:r>
            <a:r>
              <a:rPr lang="ru-RU" sz="4400" b="1" dirty="0">
                <a:effectLst/>
              </a:rPr>
              <a:t>на тему: "</a:t>
            </a:r>
            <a:r>
              <a:rPr lang="ru-RU" sz="4400" b="1" dirty="0" smtClean="0">
                <a:effectLst/>
              </a:rPr>
              <a:t>Космические дали»</a:t>
            </a:r>
            <a:endParaRPr lang="ru-RU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5301208"/>
            <a:ext cx="86764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Выполнили:</a:t>
            </a:r>
            <a:endParaRPr lang="ru-RU" dirty="0"/>
          </a:p>
          <a:p>
            <a:pPr algn="r"/>
            <a:r>
              <a:rPr lang="ru-RU" dirty="0" smtClean="0"/>
              <a:t>Гончарова А.Н.</a:t>
            </a:r>
          </a:p>
          <a:p>
            <a:pPr algn="r"/>
            <a:r>
              <a:rPr lang="ru-RU" dirty="0" smtClean="0"/>
              <a:t>Жданова Н.В.</a:t>
            </a:r>
          </a:p>
          <a:p>
            <a:pPr algn="ctr"/>
            <a:r>
              <a:rPr lang="ru-RU" dirty="0" smtClean="0"/>
              <a:t>Г. Улан-Удэ</a:t>
            </a:r>
          </a:p>
          <a:p>
            <a:pPr algn="ctr"/>
            <a:r>
              <a:rPr lang="ru-RU" dirty="0" smtClean="0"/>
              <a:t>2025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220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9381" y="1052736"/>
            <a:ext cx="79208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/>
              <a:t>Художественно-продуктивная </a:t>
            </a:r>
            <a:r>
              <a:rPr lang="ru-RU" sz="2400" b="1" u="sng" dirty="0"/>
              <a:t>деятельность:</a:t>
            </a:r>
            <a:r>
              <a:rPr lang="ru-RU" sz="2400" u="sng" dirty="0"/>
              <a:t> </a:t>
            </a:r>
            <a:r>
              <a:rPr lang="ru-RU" sz="2400" dirty="0"/>
              <a:t>Занятия по рисованию: «Полет ракеты на луну", лепка </a:t>
            </a:r>
            <a:r>
              <a:rPr lang="ru-RU" sz="2400" dirty="0" smtClean="0"/>
              <a:t>«Ракета и космонавт», </a:t>
            </a:r>
            <a:r>
              <a:rPr lang="ru-RU" sz="2400" dirty="0"/>
              <a:t>конструирование из бумаги в технике оригами «Ракета», раскраски на космическую тему, изготовление звезд из </a:t>
            </a:r>
            <a:r>
              <a:rPr lang="ru-RU" sz="2400" dirty="0" smtClean="0"/>
              <a:t>картона, оформление фотозоны.</a:t>
            </a:r>
            <a:endParaRPr lang="ru-RU" sz="2400" dirty="0"/>
          </a:p>
          <a:p>
            <a:endParaRPr lang="ru-RU" sz="2400" dirty="0"/>
          </a:p>
          <a:p>
            <a:r>
              <a:rPr lang="ru-RU" sz="2400" b="1" u="sng" dirty="0"/>
              <a:t>Физкультурная деятельность</a:t>
            </a:r>
            <a:r>
              <a:rPr lang="ru-RU" sz="2400" dirty="0"/>
              <a:t>:  физкультминутки</a:t>
            </a:r>
            <a:r>
              <a:rPr lang="ru-RU" sz="2400" dirty="0" smtClean="0"/>
              <a:t>, гимнастика для глаз, космическая зарядка. </a:t>
            </a:r>
            <a:r>
              <a:rPr lang="ru-RU" sz="2400" dirty="0"/>
              <a:t>Подвижные игры: «Летает – не летает»; «Кто быстрее сделает круг вокруг солнца?»; </a:t>
            </a:r>
            <a:r>
              <a:rPr lang="ru-RU" sz="2400" dirty="0" smtClean="0"/>
              <a:t> «</a:t>
            </a:r>
            <a:r>
              <a:rPr lang="ru-RU" sz="2400" dirty="0"/>
              <a:t>Полет на луну», «Ракеты», </a:t>
            </a:r>
            <a:r>
              <a:rPr lang="ru-RU" sz="2400" dirty="0" smtClean="0"/>
              <a:t> «</a:t>
            </a:r>
            <a:r>
              <a:rPr lang="ru-RU" sz="2400" dirty="0"/>
              <a:t>Самолеты</a:t>
            </a:r>
            <a:r>
              <a:rPr lang="ru-RU" sz="2400" dirty="0" smtClean="0"/>
              <a:t>».</a:t>
            </a:r>
          </a:p>
          <a:p>
            <a:r>
              <a:rPr lang="ru-RU" sz="2400" dirty="0" smtClean="0"/>
              <a:t>Развлечение </a:t>
            </a:r>
            <a:r>
              <a:rPr lang="ru-RU" sz="2400" dirty="0"/>
              <a:t>«Космическое путешествие</a:t>
            </a:r>
            <a:r>
              <a:rPr lang="ru-RU" sz="2400" dirty="0" smtClean="0"/>
              <a:t>».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83832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92696"/>
            <a:ext cx="799288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/>
              <a:t>Игровая деятельность</a:t>
            </a:r>
            <a:r>
              <a:rPr lang="ru-RU" sz="2000" dirty="0"/>
              <a:t>: </a:t>
            </a:r>
            <a:r>
              <a:rPr lang="ru-RU" sz="2000" b="1" dirty="0" smtClean="0"/>
              <a:t>Дидактические игры</a:t>
            </a:r>
            <a:r>
              <a:rPr lang="ru-RU" sz="2000" dirty="0" smtClean="0"/>
              <a:t> : </a:t>
            </a:r>
          </a:p>
          <a:p>
            <a:r>
              <a:rPr lang="ru-RU" sz="2000" dirty="0" smtClean="0"/>
              <a:t>«</a:t>
            </a:r>
            <a:r>
              <a:rPr lang="ru-RU" sz="2000" dirty="0"/>
              <a:t>Составь ракету», </a:t>
            </a:r>
            <a:r>
              <a:rPr lang="ru-RU" sz="2000" dirty="0" smtClean="0"/>
              <a:t>«</a:t>
            </a:r>
            <a:r>
              <a:rPr lang="ru-RU" sz="2000" dirty="0"/>
              <a:t>Летит»,  «Восстанови порядок в солнечной системе»,  «Найди лишнее»,  «Подбери созвездие»,  «Найди недостающую ракету» , «Добавь словечко», «Куда летят ракеты</a:t>
            </a:r>
            <a:r>
              <a:rPr lang="ru-RU" sz="2000" dirty="0" smtClean="0"/>
              <a:t>»,  «Угадай-ка»,</a:t>
            </a:r>
            <a:r>
              <a:rPr lang="ru-RU" sz="2000" i="1" dirty="0" smtClean="0"/>
              <a:t> </a:t>
            </a:r>
            <a:r>
              <a:rPr lang="ru-RU" sz="2000" dirty="0"/>
              <a:t>«Найди звезду</a:t>
            </a:r>
            <a:r>
              <a:rPr lang="ru-RU" sz="2000" i="1" dirty="0"/>
              <a:t>»</a:t>
            </a:r>
            <a:r>
              <a:rPr lang="ru-RU" sz="2000" dirty="0"/>
              <a:t>,  игровое упражнение «Перегрузка и невесомость</a:t>
            </a:r>
            <a:r>
              <a:rPr lang="ru-RU" sz="2000" dirty="0" smtClean="0"/>
              <a:t>».</a:t>
            </a:r>
          </a:p>
          <a:p>
            <a:pPr algn="ctr"/>
            <a:r>
              <a:rPr lang="ru-RU" sz="2000" b="1" dirty="0"/>
              <a:t>Сюжетно – ролевые игры: </a:t>
            </a:r>
          </a:p>
          <a:p>
            <a:r>
              <a:rPr lang="ru-RU" sz="2000" b="1" dirty="0"/>
              <a:t>" Космонавты". </a:t>
            </a:r>
            <a:r>
              <a:rPr lang="ru-RU" sz="2000" dirty="0"/>
              <a:t>Цель: расширить тематику сюжетных игр, познакомить с работой космонавтов в космосе, воспитать смелость, выдержку, расширить словарный запас детей: «космическое пространство», «космодром», «полет», «открытый космос». </a:t>
            </a:r>
            <a:endParaRPr lang="ru-RU" sz="2000" dirty="0" smtClean="0"/>
          </a:p>
          <a:p>
            <a:r>
              <a:rPr lang="ru-RU" sz="2000" b="1" dirty="0" smtClean="0"/>
              <a:t>«</a:t>
            </a:r>
            <a:r>
              <a:rPr lang="ru-RU" sz="2000" b="1" dirty="0"/>
              <a:t>Космическое путешествие». </a:t>
            </a:r>
            <a:r>
              <a:rPr lang="ru-RU" sz="2000" dirty="0"/>
              <a:t>Цель: способствовать развитию умения расширять сюжет на основе полученных знаний на занятиях и в повседневной жизни, обогатить опыт детей знаниями и игровыми умениями, которые позволят им в дальнейшем самостоятельно организовывать игру. Формирование умений комбинировать различные тематические сюжеты в единый игровой сюжет. </a:t>
            </a:r>
          </a:p>
        </p:txBody>
      </p:sp>
    </p:spTree>
    <p:extLst>
      <p:ext uri="{BB962C8B-B14F-4D97-AF65-F5344CB8AC3E}">
        <p14:creationId xmlns:p14="http://schemas.microsoft.com/office/powerpoint/2010/main" val="1174894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028343"/>
            <a:ext cx="79928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/>
              <a:t>Индивидуальная и групповая работа</a:t>
            </a:r>
            <a:r>
              <a:rPr lang="ru-RU" sz="2400" b="1" dirty="0"/>
              <a:t>: </a:t>
            </a:r>
            <a:r>
              <a:rPr lang="ru-RU" sz="2400" dirty="0"/>
              <a:t> развитие мелкой моторики (раскрашивание картинок о космосе), собирание </a:t>
            </a:r>
            <a:r>
              <a:rPr lang="ru-RU" sz="2400" dirty="0" err="1"/>
              <a:t>пазлов</a:t>
            </a:r>
            <a:r>
              <a:rPr lang="ru-RU" sz="2400" dirty="0"/>
              <a:t> (тема «Космические пазлы»),  выкладывание картинок из счетных палочек, </a:t>
            </a:r>
            <a:r>
              <a:rPr lang="ru-RU" sz="2400" dirty="0" smtClean="0"/>
              <a:t>индивидуальная </a:t>
            </a:r>
            <a:r>
              <a:rPr lang="ru-RU" sz="2400" dirty="0"/>
              <a:t>работа по развитию речи игра </a:t>
            </a:r>
            <a:r>
              <a:rPr lang="ru-RU" sz="2400" dirty="0" smtClean="0"/>
              <a:t>“Скажи </a:t>
            </a:r>
            <a:r>
              <a:rPr lang="ru-RU" sz="2400" dirty="0"/>
              <a:t>наоборот</a:t>
            </a:r>
            <a:r>
              <a:rPr lang="ru-RU" sz="2400" dirty="0" smtClean="0"/>
              <a:t>”.</a:t>
            </a:r>
            <a:endParaRPr lang="ru-RU" sz="2400" dirty="0"/>
          </a:p>
          <a:p>
            <a:r>
              <a:rPr lang="ru-RU" sz="2400" dirty="0"/>
              <a:t> </a:t>
            </a:r>
          </a:p>
          <a:p>
            <a:r>
              <a:rPr lang="ru-RU" sz="2400" b="1" u="sng" dirty="0"/>
              <a:t>Работа с родителями</a:t>
            </a:r>
            <a:r>
              <a:rPr lang="ru-RU" sz="2400" dirty="0"/>
              <a:t>: </a:t>
            </a:r>
            <a:r>
              <a:rPr lang="ru-RU" sz="2400" dirty="0" smtClean="0"/>
              <a:t>создание </a:t>
            </a:r>
            <a:r>
              <a:rPr lang="ru-RU" sz="2400" dirty="0"/>
              <a:t>совместно с детьми поделок, аппликаций, рисунков на выставку «Космические фантазии», подборка необходимой детской литературы, иллюстраций, </a:t>
            </a:r>
            <a:r>
              <a:rPr lang="ru-RU" sz="2400" dirty="0" smtClean="0"/>
              <a:t>открыток, изготовление дидактических игр.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11510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796848" y="110352"/>
            <a:ext cx="3275012" cy="2319653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107505" y="110352"/>
            <a:ext cx="3096344" cy="30353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8786"/>
          <a:stretch/>
        </p:blipFill>
        <p:spPr>
          <a:xfrm>
            <a:off x="6047524" y="4319410"/>
            <a:ext cx="3024336" cy="24660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123" y="2674761"/>
            <a:ext cx="2771668" cy="328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80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293096"/>
            <a:ext cx="3744416" cy="1498104"/>
          </a:xfrm>
        </p:spPr>
        <p:txBody>
          <a:bodyPr/>
          <a:lstStyle/>
          <a:p>
            <a:r>
              <a:rPr lang="ru-RU" dirty="0" smtClean="0"/>
              <a:t>Выставка литературы о космосе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7" y="116632"/>
            <a:ext cx="4512503" cy="338437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435" y="3356992"/>
            <a:ext cx="4471189" cy="3353391"/>
          </a:xfrm>
        </p:spPr>
      </p:pic>
    </p:spTree>
    <p:extLst>
      <p:ext uri="{BB962C8B-B14F-4D97-AF65-F5344CB8AC3E}">
        <p14:creationId xmlns:p14="http://schemas.microsoft.com/office/powerpoint/2010/main" val="598573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352928" cy="576064"/>
          </a:xfrm>
        </p:spPr>
        <p:txBody>
          <a:bodyPr/>
          <a:lstStyle/>
          <a:p>
            <a:pPr algn="ctr"/>
            <a:r>
              <a:rPr lang="ru-RU" sz="3600" dirty="0" smtClean="0"/>
              <a:t>решение космических задач</a:t>
            </a: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7504" y="1230636"/>
            <a:ext cx="4104456" cy="547260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932040" y="1229469"/>
            <a:ext cx="4097882" cy="546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48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116632"/>
            <a:ext cx="2232248" cy="936104"/>
          </a:xfrm>
        </p:spPr>
        <p:txBody>
          <a:bodyPr/>
          <a:lstStyle/>
          <a:p>
            <a:r>
              <a:rPr lang="ru-RU" sz="3200" dirty="0" smtClean="0"/>
              <a:t>Детские работы</a:t>
            </a:r>
            <a:endParaRPr lang="ru-RU" sz="32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t="5523" b="4282"/>
          <a:stretch/>
        </p:blipFill>
        <p:spPr>
          <a:xfrm>
            <a:off x="6516216" y="66678"/>
            <a:ext cx="2503697" cy="3009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-270" t="-1174" r="270" b="7206"/>
          <a:stretch/>
        </p:blipFill>
        <p:spPr>
          <a:xfrm>
            <a:off x="0" y="22054"/>
            <a:ext cx="2853520" cy="35730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9" y="3983477"/>
            <a:ext cx="3757487" cy="28205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117" y="3231025"/>
            <a:ext cx="2680796" cy="35729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t="6086" r="16378"/>
          <a:stretch/>
        </p:blipFill>
        <p:spPr>
          <a:xfrm>
            <a:off x="3517200" y="1052736"/>
            <a:ext cx="2703221" cy="293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58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52928" cy="626792"/>
          </a:xfrm>
        </p:spPr>
        <p:txBody>
          <a:bodyPr/>
          <a:lstStyle/>
          <a:p>
            <a:pPr algn="ctr"/>
            <a:r>
              <a:rPr lang="ru-RU" sz="3200" dirty="0" smtClean="0"/>
              <a:t>Конструирование на космическую тему</a:t>
            </a:r>
            <a:endParaRPr lang="ru-RU" sz="3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8032" y="776454"/>
            <a:ext cx="3475856" cy="2604313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5652121" y="4145336"/>
            <a:ext cx="3491880" cy="26203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32" y="3446833"/>
            <a:ext cx="4398372" cy="33027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6404" y="743424"/>
            <a:ext cx="4493227" cy="33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16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23728" y="0"/>
            <a:ext cx="2571750" cy="3429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695478" y="3425825"/>
            <a:ext cx="2574131" cy="3432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554043"/>
            <a:ext cx="4234316" cy="3175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12857" b="21428"/>
          <a:stretch/>
        </p:blipFill>
        <p:spPr>
          <a:xfrm>
            <a:off x="5292080" y="-1"/>
            <a:ext cx="3839460" cy="332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8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543800" cy="914400"/>
          </a:xfrm>
        </p:spPr>
        <p:txBody>
          <a:bodyPr/>
          <a:lstStyle/>
          <a:p>
            <a:pPr algn="ctr"/>
            <a:r>
              <a:rPr lang="ru-RU" dirty="0" smtClean="0"/>
              <a:t>Погружение в космос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8458" y="1124744"/>
            <a:ext cx="2947289" cy="3933056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3079874" y="1772816"/>
            <a:ext cx="2788155" cy="37202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256" y="2489773"/>
            <a:ext cx="3253130" cy="433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10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Тип проекта: </a:t>
            </a:r>
            <a:r>
              <a:rPr lang="ru-RU" sz="2400" dirty="0" smtClean="0"/>
              <a:t>обучающий, исследовательский, игровой.</a:t>
            </a:r>
            <a:endParaRPr lang="ru-RU" sz="2400" dirty="0"/>
          </a:p>
          <a:p>
            <a:r>
              <a:rPr lang="ru-RU" sz="2400" b="1" dirty="0"/>
              <a:t>Продолжительность</a:t>
            </a:r>
            <a:r>
              <a:rPr lang="ru-RU" sz="2400" dirty="0"/>
              <a:t>: краткосрочный </a:t>
            </a:r>
            <a:r>
              <a:rPr lang="ru-RU" sz="2400" dirty="0" smtClean="0"/>
              <a:t>(апрель).</a:t>
            </a:r>
            <a:endParaRPr lang="ru-RU" sz="2400" dirty="0"/>
          </a:p>
          <a:p>
            <a:r>
              <a:rPr lang="ru-RU" sz="2400" b="1" dirty="0"/>
              <a:t>Участники проекта: </a:t>
            </a:r>
            <a:r>
              <a:rPr lang="ru-RU" sz="2400" dirty="0"/>
              <a:t>воспитатель, </a:t>
            </a:r>
            <a:r>
              <a:rPr lang="ru-RU" sz="2400" dirty="0" smtClean="0"/>
              <a:t>дети и родители подготовительной группы №6, инструктор по физической культуре. </a:t>
            </a:r>
            <a:endParaRPr lang="ru-RU" sz="2400" dirty="0"/>
          </a:p>
        </p:txBody>
      </p:sp>
      <p:pic>
        <p:nvPicPr>
          <p:cNvPr id="1026" name="Picture 2" descr="http://lares.ru/upload/iblock/a70/a70b54a24edde6cf4a361ab5a81acb9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58404"/>
            <a:ext cx="7776864" cy="329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19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64" y="548680"/>
            <a:ext cx="4423436" cy="914400"/>
          </a:xfrm>
        </p:spPr>
        <p:txBody>
          <a:bodyPr/>
          <a:lstStyle/>
          <a:p>
            <a:pPr algn="ctr"/>
            <a:r>
              <a:rPr lang="ru-RU" dirty="0" smtClean="0"/>
              <a:t>Фотозона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4" y="4149080"/>
            <a:ext cx="3474041" cy="260553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140968"/>
            <a:ext cx="4172924" cy="3129692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153467"/>
            <a:ext cx="3779913" cy="283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38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987824" y="116632"/>
            <a:ext cx="5336604" cy="842392"/>
          </a:xfrm>
        </p:spPr>
        <p:txBody>
          <a:bodyPr/>
          <a:lstStyle/>
          <a:p>
            <a:r>
              <a:rPr lang="ru-RU" sz="2800" dirty="0" smtClean="0"/>
              <a:t>Развлечение «</a:t>
            </a:r>
            <a:r>
              <a:rPr lang="ru-RU" sz="2800" dirty="0"/>
              <a:t>Космическое путешествие».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79512" y="188640"/>
            <a:ext cx="2571750" cy="34290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2782677" y="1103040"/>
            <a:ext cx="2574131" cy="3432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8945" t="29228" b="20273"/>
          <a:stretch/>
        </p:blipFill>
        <p:spPr>
          <a:xfrm>
            <a:off x="5364088" y="4147791"/>
            <a:ext cx="3665128" cy="271020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4376" y="22320"/>
            <a:ext cx="2571750" cy="34290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2843808" y="369055"/>
            <a:ext cx="2574131" cy="3432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25702" b="19216"/>
          <a:stretch/>
        </p:blipFill>
        <p:spPr>
          <a:xfrm>
            <a:off x="5092090" y="3895800"/>
            <a:ext cx="4033354" cy="29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57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980728"/>
            <a:ext cx="792088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smtClean="0"/>
              <a:t>Полученный результат:</a:t>
            </a:r>
            <a:endParaRPr lang="ru-RU" sz="2800" u="sng" dirty="0"/>
          </a:p>
          <a:p>
            <a:r>
              <a:rPr lang="ru-RU" sz="2400" dirty="0"/>
              <a:t>- Дети проявляют интерес к разным видам деятельности о космосе.</a:t>
            </a:r>
          </a:p>
          <a:p>
            <a:r>
              <a:rPr lang="ru-RU" sz="2400" dirty="0"/>
              <a:t>- Дети стали самостоятельными и активными, принимая участие в сюжетно-ролевых играх.</a:t>
            </a:r>
          </a:p>
          <a:p>
            <a:r>
              <a:rPr lang="ru-RU" sz="2400" dirty="0"/>
              <a:t>- Развивается связная речь, </a:t>
            </a:r>
            <a:r>
              <a:rPr lang="ru-RU" sz="2400" dirty="0" smtClean="0"/>
              <a:t>пополнился </a:t>
            </a:r>
            <a:r>
              <a:rPr lang="ru-RU" sz="2400" dirty="0"/>
              <a:t>словарный запас.</a:t>
            </a:r>
          </a:p>
          <a:p>
            <a:r>
              <a:rPr lang="ru-RU" sz="2400" dirty="0"/>
              <a:t>- </a:t>
            </a:r>
            <a:r>
              <a:rPr lang="ru-RU" sz="2400" dirty="0" smtClean="0"/>
              <a:t>У детей появился </a:t>
            </a:r>
            <a:r>
              <a:rPr lang="ru-RU" sz="2400" dirty="0"/>
              <a:t>интерес к звездам, вселенной, космическим кораблям.</a:t>
            </a:r>
          </a:p>
          <a:p>
            <a:r>
              <a:rPr lang="ru-RU" sz="2400" dirty="0"/>
              <a:t>- Дети стараются распознать природные явления.</a:t>
            </a:r>
          </a:p>
          <a:p>
            <a:r>
              <a:rPr lang="ru-RU" sz="2400" dirty="0"/>
              <a:t>- Выставка детских работ «Космические фантазии».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Оформление </a:t>
            </a:r>
            <a:r>
              <a:rPr lang="ru-RU" sz="2400" dirty="0"/>
              <a:t>уголка </a:t>
            </a:r>
            <a:r>
              <a:rPr lang="ru-RU" sz="2400" dirty="0" smtClean="0"/>
              <a:t>«Мир космоса».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Оформление модуля «Полет на Луну».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27997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157192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/>
              <a:t>Спасибо за внимание</a:t>
            </a:r>
            <a:endParaRPr lang="ru-RU" sz="4800" b="1" dirty="0"/>
          </a:p>
        </p:txBody>
      </p:sp>
      <p:pic>
        <p:nvPicPr>
          <p:cNvPr id="14338" name="Picture 2" descr="https://penfox.ru/wp-content/uploads/2020/06/original_plane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1198"/>
            <a:ext cx="691276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973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20684"/>
            <a:ext cx="792088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Актуальность проекта: </a:t>
            </a:r>
          </a:p>
          <a:p>
            <a:r>
              <a:rPr lang="ru-RU" sz="1600" dirty="0"/>
              <a:t>Кто из мальчишек не мечтал стать космонавтом? В недалеком прошлом каждый мальчик представлял себя в скафандре и в ракете, бороздящим просторы вселенной. Космические пираты, звездные войны и другие герои мультфильмов дезинформируют дошкольников и зачастую вызывают у них отрицательные эмоции, способствуют развитию страхов. Поэтому важно грамотно выстроить работу по формированию у детей представлений о космосе.  Космос – это обширная тема для исследовательской деятельности, вызывает интерес у детей и дает возможность многосторонне развивать личность дошкольников. Вопросы космического будущего человечества будет решать наше подрастающее поколение, так как им продолжать дело, начатое нашими великими предшественниками, среди которых славные имена: К.Э. Циолковский, С.П. Королёв, Ю.А. Гагарин, В.В. Терешкова, А.А. Леонов, внесших большой вклад в изучение и освоение космоса. Поэтому работа в этом направлении — это и часть патриотического воспитания: формирования чувства гордости  за свою страну и достижения учёных и космонавтов. Элементарные научные знания, термины, представления, доступные пониманию детей старшего дошкольного возраста, даются в играх, учебной деятельности, наблюдениях, чтении художественной литературы, экспериментах, моделировании при создании проблемных ситуаций. Закрепление знаний осуществляется с опорой на ведущие виды деятельности дошкольника — игровую и художественно-продуктивную — в изобразительной деятельности, конструировании, дидактических, сюжетно-ролевых, подвижных играх, а также при проведении досугов и развлечений.</a:t>
            </a:r>
          </a:p>
        </p:txBody>
      </p:sp>
    </p:spTree>
    <p:extLst>
      <p:ext uri="{BB962C8B-B14F-4D97-AF65-F5344CB8AC3E}">
        <p14:creationId xmlns:p14="http://schemas.microsoft.com/office/powerpoint/2010/main" val="4107877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76672"/>
            <a:ext cx="403244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Цель: </a:t>
            </a:r>
            <a:endParaRPr lang="ru-RU" sz="2000" dirty="0"/>
          </a:p>
          <a:p>
            <a:r>
              <a:rPr lang="ru-RU" sz="2000" dirty="0"/>
              <a:t>- формирование у детей старшего дошкольного возраста представлений о космическом пространстве, Солнечной системе и ее планетах, освоении космоса людьми; </a:t>
            </a:r>
          </a:p>
          <a:p>
            <a:r>
              <a:rPr lang="ru-RU" sz="2000" dirty="0"/>
              <a:t>- создание условий для развития </a:t>
            </a:r>
            <a:r>
              <a:rPr lang="ru-RU" sz="2000" dirty="0" smtClean="0"/>
              <a:t>познавательной речевой</a:t>
            </a:r>
            <a:r>
              <a:rPr lang="ru-RU" sz="2000" dirty="0"/>
              <a:t> активности дошкольников, любознательности, стремления к самостоятельному познанию и размышлению, развитию умственных способностей; </a:t>
            </a:r>
          </a:p>
          <a:p>
            <a:r>
              <a:rPr lang="ru-RU" sz="2000" dirty="0"/>
              <a:t>- привлечение внимания детей к космическим достижениям нашей Родины. </a:t>
            </a:r>
          </a:p>
          <a:p>
            <a:r>
              <a:rPr lang="ru-RU" sz="2000" dirty="0"/>
              <a:t> </a:t>
            </a:r>
          </a:p>
        </p:txBody>
      </p:sp>
      <p:pic>
        <p:nvPicPr>
          <p:cNvPr id="2050" name="Picture 2" descr="https://cdn.brewershome.co.uk/shared-assets/images/products/129928or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92696"/>
            <a:ext cx="3672408" cy="534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89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74345"/>
            <a:ext cx="770485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Задачи: </a:t>
            </a:r>
            <a:endParaRPr lang="ru-RU" sz="2000" dirty="0"/>
          </a:p>
          <a:p>
            <a:r>
              <a:rPr lang="ru-RU" sz="2000" dirty="0"/>
              <a:t>1. Продолжать расширять представление детей о многообразии космоса. Рассказать детям об интересных фактах и событиях </a:t>
            </a:r>
            <a:r>
              <a:rPr lang="ru-RU" sz="2000" dirty="0" smtClean="0"/>
              <a:t>в </a:t>
            </a:r>
            <a:r>
              <a:rPr lang="ru-RU" sz="2000" dirty="0"/>
              <a:t>этапах освоения  космоса. </a:t>
            </a:r>
          </a:p>
          <a:p>
            <a:r>
              <a:rPr lang="ru-RU" sz="2000" dirty="0"/>
              <a:t>2. Познакомить с первым лётчиком-космонавтом Ю.А. Гагариным, первой женщиной – космонавтом В.В</a:t>
            </a:r>
            <a:r>
              <a:rPr lang="ru-RU" sz="2000" dirty="0" smtClean="0"/>
              <a:t>. Терешковой, с </a:t>
            </a:r>
            <a:r>
              <a:rPr lang="ru-RU" sz="2000" dirty="0"/>
              <a:t>первым </a:t>
            </a:r>
            <a:r>
              <a:rPr lang="ru-RU" sz="2000" dirty="0" smtClean="0"/>
              <a:t>космонавтом, </a:t>
            </a:r>
            <a:r>
              <a:rPr lang="ru-RU" sz="2000" dirty="0"/>
              <a:t>совершившим выход в открытый космос </a:t>
            </a:r>
            <a:r>
              <a:rPr lang="ru-RU" sz="2000" dirty="0" smtClean="0"/>
              <a:t>А.А. Леоновым, с конструкторами С.П. Королевым и В.П. Глушко и с основоположником космонавтики К.Э. Циолковским. </a:t>
            </a:r>
          </a:p>
          <a:p>
            <a:r>
              <a:rPr lang="ru-RU" sz="2000" dirty="0" smtClean="0"/>
              <a:t>3. Познакомить с первыми собаками, полетевшими в космос: Лайкой, Белкой и Стрелкой;</a:t>
            </a:r>
            <a:endParaRPr lang="ru-RU" sz="2000" dirty="0"/>
          </a:p>
          <a:p>
            <a:r>
              <a:rPr lang="ru-RU" sz="2000" dirty="0" smtClean="0"/>
              <a:t>4. </a:t>
            </a:r>
            <a:r>
              <a:rPr lang="ru-RU" sz="2000" dirty="0"/>
              <a:t>Развивать творческое воображение, фантазию, умение импровизировать; воспитывать взаимопомощь, </a:t>
            </a:r>
            <a:r>
              <a:rPr lang="ru-RU" sz="2000" dirty="0" smtClean="0"/>
              <a:t>доброжелательное отношение </a:t>
            </a:r>
            <a:r>
              <a:rPr lang="ru-RU" sz="2000" dirty="0"/>
              <a:t>друг к другу, гордость за людей данной профессии, к своей Родине;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5. </a:t>
            </a:r>
            <a:r>
              <a:rPr lang="ru-RU" sz="2000" dirty="0"/>
              <a:t>Привлечь родителей к совместной деятельности. </a:t>
            </a:r>
          </a:p>
        </p:txBody>
      </p:sp>
    </p:spTree>
    <p:extLst>
      <p:ext uri="{BB962C8B-B14F-4D97-AF65-F5344CB8AC3E}">
        <p14:creationId xmlns:p14="http://schemas.microsoft.com/office/powerpoint/2010/main" val="1000904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764704"/>
            <a:ext cx="799288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Этапы реализации проекта </a:t>
            </a:r>
            <a:endParaRPr lang="ru-RU" sz="3200" dirty="0"/>
          </a:p>
          <a:p>
            <a:r>
              <a:rPr lang="ru-RU" sz="2800" b="1" u="sng" dirty="0"/>
              <a:t>1 этап Подготовительный </a:t>
            </a:r>
            <a:endParaRPr lang="ru-RU" sz="2800" u="sng" dirty="0"/>
          </a:p>
          <a:p>
            <a:r>
              <a:rPr lang="ru-RU" sz="2800" dirty="0"/>
              <a:t>1. Подготовка материала и оборудования, литературы, картинок по теме.</a:t>
            </a:r>
          </a:p>
          <a:p>
            <a:r>
              <a:rPr lang="ru-RU" sz="2800" dirty="0"/>
              <a:t>2. Выявление первоначальных знаний детей о космосе. </a:t>
            </a:r>
          </a:p>
          <a:p>
            <a:r>
              <a:rPr lang="ru-RU" sz="2800" dirty="0"/>
              <a:t>3. Информирование родителей о предстоящей деятельности.</a:t>
            </a:r>
          </a:p>
          <a:p>
            <a:r>
              <a:rPr lang="ru-RU" sz="2800" dirty="0"/>
              <a:t>4. Подбор литературы о космосе, презентаций, фотографий, плакатов. </a:t>
            </a:r>
          </a:p>
          <a:p>
            <a:r>
              <a:rPr lang="ru-RU" sz="2800" dirty="0"/>
              <a:t>5. Подбор и изготовление материала для осуществления продуктивной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295527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4047" y="476672"/>
            <a:ext cx="79208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/>
              <a:t>2 </a:t>
            </a:r>
            <a:r>
              <a:rPr lang="ru-RU" sz="2800" b="1" u="sng" dirty="0" smtClean="0"/>
              <a:t>этап </a:t>
            </a:r>
            <a:r>
              <a:rPr lang="ru-RU" sz="2800" b="1" u="sng" dirty="0"/>
              <a:t>Основной. </a:t>
            </a:r>
            <a:endParaRPr lang="ru-RU" sz="2800" u="sng" dirty="0"/>
          </a:p>
          <a:p>
            <a:r>
              <a:rPr lang="ru-RU" sz="2800" dirty="0"/>
              <a:t>1. Проведение недели космоса в группе. </a:t>
            </a:r>
          </a:p>
          <a:p>
            <a:r>
              <a:rPr lang="ru-RU" sz="2800" dirty="0"/>
              <a:t>2. Работа с родителями по заданной теме. </a:t>
            </a:r>
          </a:p>
          <a:p>
            <a:r>
              <a:rPr lang="ru-RU" sz="2800" dirty="0"/>
              <a:t>3. Организация сюжетно - ролевых, дидактических и подвижных игр, индивидуальной и групповой работы. </a:t>
            </a:r>
            <a:endParaRPr lang="ru-RU" sz="2800" dirty="0" smtClean="0"/>
          </a:p>
          <a:p>
            <a:endParaRPr lang="ru-RU" sz="2800" dirty="0"/>
          </a:p>
          <a:p>
            <a:r>
              <a:rPr lang="ru-RU" sz="2800" b="1" u="sng" dirty="0"/>
              <a:t>3 этап Заключительный </a:t>
            </a:r>
            <a:endParaRPr lang="ru-RU" sz="2800" u="sng" dirty="0"/>
          </a:p>
          <a:p>
            <a:r>
              <a:rPr lang="ru-RU" sz="2800" dirty="0"/>
              <a:t>1. Организация выставки работ о </a:t>
            </a:r>
            <a:r>
              <a:rPr lang="ru-RU" sz="2800" dirty="0" smtClean="0"/>
              <a:t>космосе; </a:t>
            </a:r>
            <a:endParaRPr lang="ru-RU" sz="2800" dirty="0"/>
          </a:p>
          <a:p>
            <a:r>
              <a:rPr lang="ru-RU" sz="2800" dirty="0"/>
              <a:t>2. </a:t>
            </a:r>
            <a:r>
              <a:rPr lang="ru-RU" sz="2800" dirty="0" smtClean="0"/>
              <a:t>Выставка совместных поделок детей и родителей на тему: «Космос»;</a:t>
            </a:r>
            <a:endParaRPr lang="ru-RU" sz="2800" dirty="0"/>
          </a:p>
          <a:p>
            <a:r>
              <a:rPr lang="ru-RU" sz="2800" dirty="0" smtClean="0"/>
              <a:t>3. Развлечение «Космическое путешествие».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18379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8064896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Содержание проекта. </a:t>
            </a:r>
            <a:endParaRPr lang="ru-RU" sz="3200" dirty="0"/>
          </a:p>
          <a:p>
            <a:r>
              <a:rPr lang="ru-RU" sz="2000" b="1" u="sng" dirty="0"/>
              <a:t>Беседы с использованием </a:t>
            </a:r>
            <a:r>
              <a:rPr lang="ru-RU" sz="2000" b="1" u="sng" dirty="0" smtClean="0"/>
              <a:t>презентаций и энциклопедий: </a:t>
            </a:r>
            <a:endParaRPr lang="ru-RU" sz="2000" u="sng" dirty="0"/>
          </a:p>
          <a:p>
            <a:r>
              <a:rPr lang="ru-RU" dirty="0"/>
              <a:t>1. Беседа «Что такое космос». Цель: дать детям представление о планетах солнечной системы, солнце, звёздах, выяснить знания детей по данному вопросу. </a:t>
            </a:r>
          </a:p>
          <a:p>
            <a:r>
              <a:rPr lang="ru-RU" dirty="0" smtClean="0"/>
              <a:t>2. </a:t>
            </a:r>
            <a:r>
              <a:rPr lang="ru-RU" dirty="0"/>
              <a:t>Беседа «Луна - спутник Земли». Цель: выяснить представления детей о Луне, месяце, расширять знания о лунной поверхности, атмосфере. </a:t>
            </a:r>
          </a:p>
          <a:p>
            <a:r>
              <a:rPr lang="ru-RU" dirty="0" smtClean="0"/>
              <a:t>3. </a:t>
            </a:r>
            <a:r>
              <a:rPr lang="ru-RU" dirty="0"/>
              <a:t>Беседа </a:t>
            </a:r>
            <a:r>
              <a:rPr lang="ru-RU" dirty="0" smtClean="0"/>
              <a:t>«Такие разные планеты». </a:t>
            </a:r>
            <a:r>
              <a:rPr lang="ru-RU" dirty="0"/>
              <a:t>Цель: расширять представления детей о планетах солнечной системы </a:t>
            </a:r>
          </a:p>
          <a:p>
            <a:r>
              <a:rPr lang="ru-RU" dirty="0" smtClean="0"/>
              <a:t>4. </a:t>
            </a:r>
            <a:r>
              <a:rPr lang="ru-RU" dirty="0"/>
              <a:t>Беседа «Солнце - источник жизни на Земле». Цель: уточнить знания детей о солнце, его форме; пояснить из чего оно состоит. </a:t>
            </a:r>
          </a:p>
          <a:p>
            <a:r>
              <a:rPr lang="ru-RU" dirty="0" smtClean="0"/>
              <a:t>5. </a:t>
            </a:r>
            <a:r>
              <a:rPr lang="ru-RU" dirty="0"/>
              <a:t>Беседа </a:t>
            </a:r>
            <a:r>
              <a:rPr lang="ru-RU" dirty="0" smtClean="0"/>
              <a:t>«Космонавты».  </a:t>
            </a:r>
            <a:r>
              <a:rPr lang="ru-RU" dirty="0"/>
              <a:t>Цель: </a:t>
            </a:r>
            <a:r>
              <a:rPr lang="ru-RU" dirty="0" smtClean="0"/>
              <a:t>закрепить знания о профессии космонавт, о выдающихся космонавтах Ю.А. Гагарине</a:t>
            </a:r>
            <a:r>
              <a:rPr lang="ru-RU" dirty="0"/>
              <a:t>, </a:t>
            </a:r>
            <a:r>
              <a:rPr lang="ru-RU" dirty="0" smtClean="0"/>
              <a:t>Валентине Терешковой</a:t>
            </a:r>
            <a:r>
              <a:rPr lang="ru-RU" dirty="0"/>
              <a:t>, </a:t>
            </a:r>
            <a:r>
              <a:rPr lang="ru-RU" dirty="0" smtClean="0"/>
              <a:t>Алексее Леонове .</a:t>
            </a:r>
            <a:endParaRPr lang="ru-RU" dirty="0"/>
          </a:p>
          <a:p>
            <a:r>
              <a:rPr lang="ru-RU" dirty="0" smtClean="0"/>
              <a:t>6.  Беседа «Как появилась ракета». Цель: познакомить с ученым К.Э. Циолковским, конструкторами В.П. Глушко и С.П. Королевым.</a:t>
            </a:r>
          </a:p>
          <a:p>
            <a:r>
              <a:rPr lang="ru-RU" dirty="0" smtClean="0"/>
              <a:t>7. Беседа «Первые собаки в космосе». Цель: познакомить с первыми собаками Лайкой, Белкой и Стрелкой.</a:t>
            </a:r>
          </a:p>
          <a:p>
            <a:r>
              <a:rPr lang="ru-RU" dirty="0" smtClean="0"/>
              <a:t>8. Беседа «Созвездия и знаки зодиака». Цель: дать представления о созвездиях, их происхождение и о знаках зодиака.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8536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4075" y="465847"/>
            <a:ext cx="792088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/>
              <a:t>Познавательное развитие:</a:t>
            </a:r>
          </a:p>
          <a:p>
            <a:r>
              <a:rPr lang="ru-RU" sz="2400" dirty="0"/>
              <a:t>НОД по ФЭМП «Путешествие в космос», занятие по обучению грамоте (разбор слова «ракета», игра «Назови космические слова на заданный звук, слог», «космические» кроссворды); графический диктант «Ракета», логические задачи, конструирование из разных конструкторов (ракеты, спутники, космическая станция, роботы; просмотр мультфильмов «Белка и стрелка», «Тайна третьей планеты», «Красная планета</a:t>
            </a:r>
            <a:r>
              <a:rPr lang="ru-RU" sz="2400" dirty="0" smtClean="0"/>
              <a:t>».</a:t>
            </a:r>
            <a:endParaRPr lang="ru-RU" sz="2400" dirty="0"/>
          </a:p>
          <a:p>
            <a:r>
              <a:rPr lang="ru-RU" sz="2400" b="1" u="sng" dirty="0"/>
              <a:t>Ознакомление с художественной литературой:</a:t>
            </a:r>
            <a:r>
              <a:rPr lang="ru-RU" sz="2400" u="sng" dirty="0"/>
              <a:t> </a:t>
            </a:r>
            <a:r>
              <a:rPr lang="ru-RU" sz="2400" dirty="0"/>
              <a:t>чтение стихов о космосе, разгадывание загадок, мини викторина, </a:t>
            </a:r>
            <a:r>
              <a:rPr lang="ru-RU" sz="2400" dirty="0" smtClean="0"/>
              <a:t>А. Ткаченко «Летающие звезды»; Ю. Иванова «Роботы - помощники», игра-викторина </a:t>
            </a:r>
            <a:r>
              <a:rPr lang="ru-RU" sz="2400" dirty="0"/>
              <a:t>«</a:t>
            </a:r>
            <a:r>
              <a:rPr lang="ru-RU" sz="2400" dirty="0" smtClean="0"/>
              <a:t>Угадай-ка</a:t>
            </a:r>
            <a:r>
              <a:rPr lang="ru-RU" sz="2400" dirty="0"/>
              <a:t>»,  </a:t>
            </a:r>
            <a:r>
              <a:rPr lang="ru-RU" sz="2400" dirty="0" smtClean="0"/>
              <a:t>энциклопедия «Астрономия и </a:t>
            </a:r>
            <a:r>
              <a:rPr lang="ru-RU" sz="2400" dirty="0" err="1" smtClean="0"/>
              <a:t>звезды»Я</a:t>
            </a:r>
            <a:r>
              <a:rPr lang="ru-RU" sz="2400" dirty="0"/>
              <a:t>. </a:t>
            </a:r>
            <a:r>
              <a:rPr lang="ru-RU" sz="2400" dirty="0" smtClean="0"/>
              <a:t>О</a:t>
            </a:r>
            <a:r>
              <a:rPr lang="ru-RU" sz="2400" dirty="0"/>
              <a:t>. А. </a:t>
            </a:r>
            <a:r>
              <a:rPr lang="ru-RU" sz="2400" dirty="0" err="1"/>
              <a:t>Скоролупова</a:t>
            </a:r>
            <a:r>
              <a:rPr lang="ru-RU" sz="2400" dirty="0"/>
              <a:t> «Покорение космоса»,  Н</a:t>
            </a:r>
            <a:r>
              <a:rPr lang="ru-RU" sz="2400" dirty="0" smtClean="0"/>
              <a:t>. Носов « </a:t>
            </a:r>
            <a:r>
              <a:rPr lang="ru-RU" sz="2400" dirty="0"/>
              <a:t>Незнайка на луне». </a:t>
            </a:r>
          </a:p>
        </p:txBody>
      </p:sp>
    </p:spTree>
    <p:extLst>
      <p:ext uri="{BB962C8B-B14F-4D97-AF65-F5344CB8AC3E}">
        <p14:creationId xmlns:p14="http://schemas.microsoft.com/office/powerpoint/2010/main" val="28133376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280</TotalTime>
  <Words>1211</Words>
  <Application>Microsoft Office PowerPoint</Application>
  <PresentationFormat>Экран (4:3)</PresentationFormat>
  <Paragraphs>80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Palatino Linotype</vt:lpstr>
      <vt:lpstr>Wingdings</vt:lpstr>
      <vt:lpstr>Базовая</vt:lpstr>
      <vt:lpstr> МАДОУ детский сад №51 проект  в подготовительной группе №6 на тему: "Космические дали»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Выставка литературы о космосе</vt:lpstr>
      <vt:lpstr>решение космических задач</vt:lpstr>
      <vt:lpstr>Детские работы</vt:lpstr>
      <vt:lpstr>Конструирование на космическую тему</vt:lpstr>
      <vt:lpstr>Презентация PowerPoint</vt:lpstr>
      <vt:lpstr>Погружение в космос</vt:lpstr>
      <vt:lpstr>Фотозона</vt:lpstr>
      <vt:lpstr>Развлечение «Космическое путешествие».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Краткосрочный проект  в подготовительной группе на тему: "Космос».</dc:title>
  <dc:creator>Vitaliy</dc:creator>
  <cp:lastModifiedBy>Наталья</cp:lastModifiedBy>
  <cp:revision>50</cp:revision>
  <dcterms:created xsi:type="dcterms:W3CDTF">2017-04-16T16:01:12Z</dcterms:created>
  <dcterms:modified xsi:type="dcterms:W3CDTF">2025-04-28T02:35:14Z</dcterms:modified>
</cp:coreProperties>
</file>