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31" r:id="rId1"/>
  </p:sldMasterIdLst>
  <p:sldIdLst>
    <p:sldId id="280" r:id="rId2"/>
    <p:sldId id="282" r:id="rId3"/>
    <p:sldId id="283" r:id="rId4"/>
    <p:sldId id="281" r:id="rId5"/>
    <p:sldId id="287" r:id="rId6"/>
    <p:sldId id="285" r:id="rId7"/>
    <p:sldId id="286" r:id="rId8"/>
    <p:sldId id="290" r:id="rId9"/>
    <p:sldId id="289" r:id="rId10"/>
    <p:sldId id="291" r:id="rId11"/>
    <p:sldId id="292" r:id="rId12"/>
    <p:sldId id="295" r:id="rId13"/>
    <p:sldId id="293" r:id="rId14"/>
    <p:sldId id="296" r:id="rId15"/>
    <p:sldId id="299" r:id="rId16"/>
    <p:sldId id="294" r:id="rId17"/>
    <p:sldId id="298" r:id="rId18"/>
    <p:sldId id="301" r:id="rId19"/>
    <p:sldId id="278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00"/>
    <a:srgbClr val="66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15" autoAdjust="0"/>
    <p:restoredTop sz="95007" autoAdjust="0"/>
  </p:normalViewPr>
  <p:slideViewPr>
    <p:cSldViewPr>
      <p:cViewPr varScale="1">
        <p:scale>
          <a:sx n="117" d="100"/>
          <a:sy n="117" d="100"/>
        </p:scale>
        <p:origin x="-1464" y="-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13259" y="1300786"/>
            <a:ext cx="6517482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13259" y="3886201"/>
            <a:ext cx="6517482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97276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46" y="4289374"/>
            <a:ext cx="7773324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88558" y="698261"/>
            <a:ext cx="7366899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5108728"/>
            <a:ext cx="7773339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583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204821"/>
            <a:ext cx="7773339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420016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4659" y="872588"/>
            <a:ext cx="6977064" cy="2729915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290484" y="3610032"/>
            <a:ext cx="6564224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372797"/>
            <a:ext cx="7773339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737626" y="887859"/>
            <a:ext cx="546888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850130" y="3120015"/>
            <a:ext cx="553641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28461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2138722"/>
            <a:ext cx="7773339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4662335"/>
            <a:ext cx="777333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30062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7773339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3"/>
            <a:ext cx="2474232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331" y="2943356"/>
            <a:ext cx="2474232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9292" y="2367093"/>
            <a:ext cx="246864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3331012" y="2943356"/>
            <a:ext cx="2477513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2367093"/>
            <a:ext cx="247869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5979974" y="2943356"/>
            <a:ext cx="247869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63958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331" y="610772"/>
            <a:ext cx="7773339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85331" y="4204820"/>
            <a:ext cx="2472307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331" y="2367093"/>
            <a:ext cx="2472307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85331" y="4781082"/>
            <a:ext cx="2472307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332069" y="4204820"/>
            <a:ext cx="247637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331011" y="2367093"/>
            <a:ext cx="2477514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3331011" y="4781081"/>
            <a:ext cx="2477514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5979974" y="4204820"/>
            <a:ext cx="247551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7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5979974" y="2367093"/>
            <a:ext cx="2478696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5979880" y="4781079"/>
            <a:ext cx="2478790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954640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2367094"/>
            <a:ext cx="7773339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8222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609602"/>
            <a:ext cx="1914995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331" y="609602"/>
            <a:ext cx="5744043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692817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777287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62553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828564"/>
            <a:ext cx="7763814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3657458"/>
            <a:ext cx="7763814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47415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330" y="2367093"/>
            <a:ext cx="382952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4629150" y="2367093"/>
            <a:ext cx="382905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891718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9746" y="2371018"/>
            <a:ext cx="3655106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331" y="3051013"/>
            <a:ext cx="3829520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97317" y="2371018"/>
            <a:ext cx="3661353" cy="679994"/>
          </a:xfrm>
        </p:spPr>
        <p:txBody>
          <a:bodyPr anchor="b">
            <a:noAutofit/>
          </a:bodyPr>
          <a:lstStyle>
            <a:lvl1pPr marL="0" indent="0">
              <a:lnSpc>
                <a:spcPct val="7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4629150" y="3051013"/>
            <a:ext cx="382905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78973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28764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3289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1" y="609600"/>
            <a:ext cx="2951766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3808547" y="609601"/>
            <a:ext cx="4650122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31" y="2632852"/>
            <a:ext cx="2951767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14280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S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332" y="609600"/>
            <a:ext cx="4129618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004270" y="609601"/>
            <a:ext cx="3005851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346" y="2632853"/>
            <a:ext cx="4129604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075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72000">
              <a:srgbClr val="92D050"/>
            </a:gs>
            <a:gs pos="46000">
              <a:schemeClr val="accent3">
                <a:lumMod val="95000"/>
                <a:lumOff val="5000"/>
              </a:schemeClr>
            </a:gs>
            <a:gs pos="100000">
              <a:schemeClr val="accent3">
                <a:lumMod val="6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-1"/>
            <a:ext cx="9144002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332" y="618518"/>
            <a:ext cx="7773338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331" y="2367094"/>
            <a:ext cx="7773339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759053" y="5883276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25.09.2022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331" y="5883276"/>
            <a:ext cx="50046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85509" y="5883276"/>
            <a:ext cx="57316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1261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2" r:id="rId1"/>
    <p:sldLayoutId id="2147483833" r:id="rId2"/>
    <p:sldLayoutId id="2147483834" r:id="rId3"/>
    <p:sldLayoutId id="2147483835" r:id="rId4"/>
    <p:sldLayoutId id="2147483836" r:id="rId5"/>
    <p:sldLayoutId id="2147483837" r:id="rId6"/>
    <p:sldLayoutId id="2147483838" r:id="rId7"/>
    <p:sldLayoutId id="2147483839" r:id="rId8"/>
    <p:sldLayoutId id="2147483840" r:id="rId9"/>
    <p:sldLayoutId id="2147483841" r:id="rId10"/>
    <p:sldLayoutId id="2147483842" r:id="rId11"/>
    <p:sldLayoutId id="2147483843" r:id="rId12"/>
    <p:sldLayoutId id="2147483844" r:id="rId13"/>
    <p:sldLayoutId id="2147483845" r:id="rId14"/>
    <p:sldLayoutId id="2147483846" r:id="rId15"/>
    <p:sldLayoutId id="2147483847" r:id="rId16"/>
    <p:sldLayoutId id="2147483848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827584" y="332656"/>
            <a:ext cx="7488832" cy="4032448"/>
          </a:xfrm>
        </p:spPr>
        <p:txBody>
          <a:bodyPr>
            <a:normAutofit/>
          </a:bodyPr>
          <a:lstStyle/>
          <a:p>
            <a:r>
              <a:rPr lang="ru-RU" sz="2200" cap="none" dirty="0" smtClean="0">
                <a:latin typeface="Times New Roman" pitchFamily="18" charset="0"/>
                <a:cs typeface="Times New Roman" pitchFamily="18" charset="0"/>
              </a:rPr>
              <a:t>МАДОУ детский сад №51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cap="none" dirty="0">
                <a:latin typeface="Times New Roman" pitchFamily="18" charset="0"/>
                <a:cs typeface="Times New Roman" pitchFamily="18" charset="0"/>
              </a:rPr>
            </a:b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Проект в младшей группе №6</a:t>
            </a:r>
            <a:br>
              <a:rPr lang="ru-RU" cap="none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«Удивительный мир насекомых»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115616" y="4437112"/>
            <a:ext cx="7560841" cy="2088232"/>
          </a:xfrm>
        </p:spPr>
        <p:txBody>
          <a:bodyPr>
            <a:normAutofit/>
          </a:bodyPr>
          <a:lstStyle/>
          <a:p>
            <a:pPr algn="r"/>
            <a:r>
              <a:rPr lang="ru-RU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Выполнила:</a:t>
            </a:r>
          </a:p>
          <a:p>
            <a:pPr algn="r"/>
            <a:r>
              <a:rPr lang="ru-RU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Гончарова А.Н.</a:t>
            </a:r>
          </a:p>
          <a:p>
            <a:r>
              <a:rPr lang="ru-RU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г. Улан-Удэ</a:t>
            </a:r>
          </a:p>
          <a:p>
            <a:r>
              <a:rPr lang="ru-RU" cap="none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2022 г.</a:t>
            </a:r>
            <a:endParaRPr lang="ru-RU" cap="none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233104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230391"/>
            <a:ext cx="7773338" cy="1182385"/>
          </a:xfrm>
        </p:spPr>
        <p:txBody>
          <a:bodyPr/>
          <a:lstStyle/>
          <a:p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Лепка «насекомые»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65"/>
          <a:stretch/>
        </p:blipFill>
        <p:spPr bwMode="auto">
          <a:xfrm rot="5400000">
            <a:off x="1042238" y="3917386"/>
            <a:ext cx="2952328" cy="25961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011" r="22933"/>
          <a:stretch/>
        </p:blipFill>
        <p:spPr bwMode="auto">
          <a:xfrm rot="5400000">
            <a:off x="5370818" y="872579"/>
            <a:ext cx="2057398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781" t="13298" r="23308" b="9011"/>
          <a:stretch/>
        </p:blipFill>
        <p:spPr bwMode="auto">
          <a:xfrm rot="5400000">
            <a:off x="1526441" y="1145967"/>
            <a:ext cx="1983922" cy="26615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1867" y="4157700"/>
            <a:ext cx="3035300" cy="233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81238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960440" cy="1872208"/>
          </a:xfrm>
        </p:spPr>
        <p:txBody>
          <a:bodyPr>
            <a:normAutofit/>
          </a:bodyPr>
          <a:lstStyle/>
          <a:p>
            <a:r>
              <a:rPr lang="ru-RU" sz="5400" cap="none" dirty="0" smtClean="0">
                <a:latin typeface="Times New Roman" pitchFamily="18" charset="0"/>
                <a:cs typeface="Times New Roman" pitchFamily="18" charset="0"/>
              </a:rPr>
              <a:t>«Божья коровка»</a:t>
            </a:r>
            <a:endParaRPr lang="ru-RU" sz="5400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173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7543" y="2492896"/>
            <a:ext cx="39604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17"/>
          <a:stretch/>
        </p:blipFill>
        <p:spPr bwMode="auto">
          <a:xfrm rot="5400000">
            <a:off x="5220376" y="3284679"/>
            <a:ext cx="3167743" cy="36004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5" name="Picture 7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194"/>
          <a:stretch/>
        </p:blipFill>
        <p:spPr bwMode="auto">
          <a:xfrm rot="5400000">
            <a:off x="5247176" y="89528"/>
            <a:ext cx="2939568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65686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298314"/>
          </a:xfrm>
        </p:spPr>
        <p:txBody>
          <a:bodyPr/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Гусеницы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243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1560" y="2276872"/>
            <a:ext cx="3960440" cy="3960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2492896"/>
            <a:ext cx="3950212" cy="3254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92683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Дидактические игры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197" name="Picture 5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9552" y="2636912"/>
            <a:ext cx="3424237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8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636912"/>
            <a:ext cx="34258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714396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53"/>
          <a:stretch/>
        </p:blipFill>
        <p:spPr bwMode="auto">
          <a:xfrm>
            <a:off x="496293" y="4005064"/>
            <a:ext cx="3424237" cy="25643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476672"/>
            <a:ext cx="3024336" cy="3024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140968"/>
            <a:ext cx="34258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7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32684" y="764704"/>
            <a:ext cx="4392488" cy="20262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269323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082290"/>
          </a:xfrm>
        </p:spPr>
        <p:txBody>
          <a:bodyPr/>
          <a:lstStyle/>
          <a:p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Дыхательная гимнастика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33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536" y="2129880"/>
            <a:ext cx="4000301" cy="40003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132856"/>
            <a:ext cx="4001889" cy="4001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93874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48680"/>
            <a:ext cx="4752528" cy="1944216"/>
          </a:xfrm>
        </p:spPr>
        <p:txBody>
          <a:bodyPr/>
          <a:lstStyle/>
          <a:p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На прогулке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71600" y="2852936"/>
            <a:ext cx="3424237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45" t="11072" b="21246"/>
          <a:stretch/>
        </p:blipFill>
        <p:spPr bwMode="auto">
          <a:xfrm>
            <a:off x="5220072" y="4077072"/>
            <a:ext cx="2835055" cy="23186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549187"/>
            <a:ext cx="2952328" cy="2952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085154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Подвижные игры, рисование на песке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115616" y="2476837"/>
            <a:ext cx="3424237" cy="3424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076056" y="2492896"/>
            <a:ext cx="3425825" cy="3425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144571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Развлечение «Лето красное»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201" b="11047"/>
          <a:stretch/>
        </p:blipFill>
        <p:spPr bwMode="auto">
          <a:xfrm>
            <a:off x="1403648" y="2060848"/>
            <a:ext cx="6552728" cy="40464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60450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31640" y="1700808"/>
            <a:ext cx="6517482" cy="2509213"/>
          </a:xfrm>
        </p:spPr>
        <p:txBody>
          <a:bodyPr/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424936" cy="1226306"/>
          </a:xfrm>
        </p:spPr>
        <p:txBody>
          <a:bodyPr>
            <a:noAutofit/>
          </a:bodyPr>
          <a:lstStyle/>
          <a:p>
            <a:pPr algn="l"/>
            <a:r>
              <a:rPr lang="ru-RU" sz="2800" b="1" cap="none" dirty="0" smtClean="0">
                <a:latin typeface="Times New Roman" pitchFamily="18" charset="0"/>
                <a:cs typeface="Times New Roman" pitchFamily="18" charset="0"/>
              </a:rPr>
              <a:t>Цель проекта: </a:t>
            </a:r>
            <a:r>
              <a:rPr lang="ru-RU" sz="2800" cap="none" dirty="0" smtClean="0">
                <a:latin typeface="Times New Roman" pitchFamily="18" charset="0"/>
                <a:cs typeface="Times New Roman" pitchFamily="18" charset="0"/>
              </a:rPr>
              <a:t>познакомить детей с удивительным миром насекомых.</a:t>
            </a:r>
            <a:endParaRPr lang="ru-RU" sz="2800" cap="none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330" y="1628800"/>
            <a:ext cx="7772870" cy="4752527"/>
          </a:xfrm>
        </p:spPr>
        <p:txBody>
          <a:bodyPr>
            <a:normAutofit/>
          </a:bodyPr>
          <a:lstStyle/>
          <a:p>
            <a:pPr marL="0" indent="0">
              <a:spcBef>
                <a:spcPts val="0"/>
              </a:spcBef>
              <a:buNone/>
            </a:pPr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Тип проекта: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творческий, познавательно-исследовательский.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b="1" cap="none" dirty="0">
                <a:latin typeface="Times New Roman" pitchFamily="18" charset="0"/>
                <a:cs typeface="Times New Roman" pitchFamily="18" charset="0"/>
              </a:rPr>
              <a:t>Участники проекта: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дети  2 младшей   группы, воспитатели,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родители.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  <a:p>
            <a:pPr marL="0" indent="0">
              <a:spcBef>
                <a:spcPts val="0"/>
              </a:spcBef>
              <a:buNone/>
            </a:pPr>
            <a:r>
              <a:rPr lang="ru-RU" b="1" cap="none" dirty="0">
                <a:latin typeface="Times New Roman" pitchFamily="18" charset="0"/>
                <a:cs typeface="Times New Roman" pitchFamily="18" charset="0"/>
              </a:rPr>
              <a:t>По времени проведения: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краткосрочный.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ru-RU" b="1" cap="none" dirty="0">
                <a:latin typeface="Times New Roman" pitchFamily="18" charset="0"/>
                <a:cs typeface="Times New Roman" pitchFamily="18" charset="0"/>
              </a:rPr>
              <a:t>Задачи: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- расширять и систематизировать у детей элементарные представления о насекомых (бабочка, муравей, жук, кузнечик), их строении, способах передвижения;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- воспитывать бережное отношение к живому;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- развивать эмоциональную отзывчивость;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- развивать коммуникативные навыки;</a:t>
            </a:r>
          </a:p>
          <a:p>
            <a:pPr marL="0" indent="0">
              <a:spcBef>
                <a:spcPts val="0"/>
              </a:spcBef>
              <a:buNone/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- формировать навыки исследовательской деятельности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0962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330" y="692696"/>
            <a:ext cx="7772870" cy="5400599"/>
          </a:xfrm>
        </p:spPr>
        <p:txBody>
          <a:bodyPr>
            <a:normAutofit fontScale="77500" lnSpcReduction="20000"/>
          </a:bodyPr>
          <a:lstStyle/>
          <a:p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Актуальность:</a:t>
            </a:r>
          </a:p>
          <a:p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    Впервые мы встречаемся с насекомыми в раннем детстве. И от того как происходит эта встреча, зависит наше дальней шее отношение к “мелким тварям” – или у нас развивается фобия к разным ползающим и летающим букашкам, или мы открываем для себя удивительный микромир, с его чудесами и тайнами.</a:t>
            </a:r>
          </a:p>
          <a:p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Жуки и бабочки, пчёлы и мухи, тараканы и пауки, муравьи и шмели, божьи коровки и кузнечики, осы и комары, стрекозы и сверчки – это всё наши братья меньшие, которых мы порой не замечаем из-за темпа нашей жизни. Любое насекомое, независимо от его размера и роли в природе, при внимательном изучении оказывается бесконечно интересным и занимательным. </a:t>
            </a:r>
          </a:p>
          <a:p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    А для чего нам насекомые? Дети всегда должны видеть связь отдельного вида с окружающей средой, его влияние на эту среду, они должны понимать, что растения и животные зависят друг от друга и от среды обитания. Ребёнок учится распознавать совершенно иную, чем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человеческая,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форму жизни, начинает видеть в насекомом живое существо.</a:t>
            </a:r>
          </a:p>
          <a:p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   Данный проект позволяет расширить кругозор детей,  обогатить и систематизировать знания детей по теме «Насекомые».  Широкий кругозор облегчает процесс познания, активизирует мыслительные процессы, познавательную активность, творческие способности.</a:t>
            </a:r>
          </a:p>
          <a:p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856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85330" y="188640"/>
            <a:ext cx="7772870" cy="6480720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ru-RU" sz="2800" b="1" cap="none" dirty="0">
                <a:latin typeface="Times New Roman" pitchFamily="18" charset="0"/>
                <a:cs typeface="Times New Roman" pitchFamily="18" charset="0"/>
              </a:rPr>
              <a:t>Ожидаемый результат: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дети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должны знать и называть насекомых (бабочка, муравей, жук, кузнечик);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иметь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простейшие представления о некоторых особенностях внешнего вида (форма тела, количество ног, наличие крыльев), способах передвижения (прыгает, летает, бегает), издаваемых звуках (жужжит, стрекочет), где и как зимуют насекомые;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знать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о вреде или пользе, которую приносят людям и растениям насекомые;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находить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сходства и различия;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владеть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обобщающим понятием «насекомые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marL="0" indent="0" algn="ctr">
              <a:buNone/>
            </a:pPr>
            <a:r>
              <a:rPr lang="ru-RU" b="1" cap="none" dirty="0">
                <a:latin typeface="Times New Roman" pitchFamily="18" charset="0"/>
                <a:cs typeface="Times New Roman" pitchFamily="18" charset="0"/>
              </a:rPr>
              <a:t>I этап – подготовительный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Определение уровня знаний детей по теме «Насекомые».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Создание необходимых условий для реализации проекта.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Перспективное планирование проекта.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Подбор необходимой литературы по данной теме.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Выявление субъективного опыта: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- «Что мы знаем?» 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- «Что мы хотим узнать?»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- «Где мы можем найти информацию?</a:t>
            </a:r>
          </a:p>
          <a:p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62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496944" cy="6264696"/>
          </a:xfrm>
        </p:spPr>
        <p:txBody>
          <a:bodyPr/>
          <a:lstStyle/>
          <a:p>
            <a:pPr marL="0" indent="0" algn="ctr">
              <a:spcBef>
                <a:spcPts val="0"/>
              </a:spcBef>
              <a:buNone/>
            </a:pPr>
            <a:r>
              <a:rPr lang="ru-RU" b="1" cap="none" dirty="0">
                <a:latin typeface="Times New Roman" pitchFamily="18" charset="0"/>
                <a:cs typeface="Times New Roman" pitchFamily="18" charset="0"/>
              </a:rPr>
              <a:t>II этап – основной этап (практический</a:t>
            </a:r>
            <a:r>
              <a:rPr lang="ru-RU" b="1" cap="none" dirty="0" smtClean="0">
                <a:latin typeface="Times New Roman" pitchFamily="18" charset="0"/>
                <a:cs typeface="Times New Roman" pitchFamily="18" charset="0"/>
              </a:rPr>
              <a:t>)</a:t>
            </a:r>
          </a:p>
          <a:p>
            <a:pPr algn="ctr">
              <a:spcBef>
                <a:spcPts val="0"/>
              </a:spcBef>
            </a:pPr>
            <a:endParaRPr lang="ru-RU" cap="none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u="sng" cap="none" dirty="0" smtClean="0">
                <a:latin typeface="Times New Roman" pitchFamily="18" charset="0"/>
                <a:cs typeface="Times New Roman" pitchFamily="18" charset="0"/>
              </a:rPr>
              <a:t>Физическое развитие: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Артикуляционная гимнастика: «Пчелки», «Зудит комар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Подвижные игры:   «Медведь и пчелы»,  «Поймай комарика», «Угадай, кто летит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». 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Пальчиковая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гимнастика: «Жук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Бабочка», «Насекомые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»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Дыхательная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гимнастика: «Понюхай цветок», «Подуй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бабочку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».</a:t>
            </a:r>
          </a:p>
          <a:p>
            <a:pPr algn="ctr">
              <a:spcBef>
                <a:spcPts val="0"/>
              </a:spcBef>
            </a:pPr>
            <a:endParaRPr lang="ru-RU" cap="none" dirty="0" smtClean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r>
              <a:rPr lang="ru-RU" u="sng" cap="none" dirty="0" smtClean="0">
                <a:latin typeface="Times New Roman" pitchFamily="18" charset="0"/>
                <a:cs typeface="Times New Roman" pitchFamily="18" charset="0"/>
              </a:rPr>
              <a:t>Познавательное развитие: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Беседа: «Что мы знаем о насекомых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?»;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Дидактические игры: «Найди такую же бабочку» «Найди по описанию», «Где живут насекомые» «Что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изменилось?»;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НОД «Шестиногие малыши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».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Рассматривание иллюстраций.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Просмотр мультфильмов: «Под грибом», «Муравьишка».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0"/>
              </a:spcBef>
            </a:pP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7058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685330" y="332656"/>
            <a:ext cx="7772870" cy="6120679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b="1" u="sng" cap="none" dirty="0">
                <a:latin typeface="Times New Roman" pitchFamily="18" charset="0"/>
                <a:cs typeface="Times New Roman" pitchFamily="18" charset="0"/>
              </a:rPr>
              <a:t>Речевое </a:t>
            </a:r>
            <a:r>
              <a:rPr lang="ru-RU" b="1" u="sng" cap="none" dirty="0" smtClean="0">
                <a:latin typeface="Times New Roman" pitchFamily="18" charset="0"/>
                <a:cs typeface="Times New Roman" pitchFamily="18" charset="0"/>
              </a:rPr>
              <a:t>развитие: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Чтение художественной 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литературы: К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. Чуковский «Муха-Цокотуха», «</a:t>
            </a:r>
            <a:r>
              <a:rPr lang="ru-RU" cap="none" dirty="0" err="1">
                <a:latin typeface="Times New Roman" pitchFamily="18" charset="0"/>
                <a:cs typeface="Times New Roman" pitchFamily="18" charset="0"/>
              </a:rPr>
              <a:t>Тараканище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»,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Г. </a:t>
            </a:r>
            <a:r>
              <a:rPr lang="ru-RU" cap="none" dirty="0" err="1">
                <a:latin typeface="Times New Roman" pitchFamily="18" charset="0"/>
                <a:cs typeface="Times New Roman" pitchFamily="18" charset="0"/>
              </a:rPr>
              <a:t>Скребицкий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 «Счастливый жучок»; 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Разучивание стихов: «Бабочка», «Божья коровка» </a:t>
            </a:r>
          </a:p>
          <a:p>
            <a:pPr>
              <a:spcBef>
                <a:spcPts val="0"/>
              </a:spcBef>
            </a:pP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Загадки о насекомых.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Знакомство 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с </a:t>
            </a:r>
            <a:r>
              <a:rPr lang="ru-RU" cap="none" dirty="0" err="1">
                <a:latin typeface="Times New Roman" pitchFamily="18" charset="0"/>
                <a:cs typeface="Times New Roman" pitchFamily="18" charset="0"/>
              </a:rPr>
              <a:t>потешками</a:t>
            </a:r>
            <a:r>
              <a:rPr lang="ru-RU" cap="none" dirty="0">
                <a:latin typeface="Times New Roman" pitchFamily="18" charset="0"/>
                <a:cs typeface="Times New Roman" pitchFamily="18" charset="0"/>
              </a:rPr>
              <a:t>: «Божья коровка черная головка» и др</a:t>
            </a: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ctr">
              <a:spcBef>
                <a:spcPts val="0"/>
              </a:spcBef>
            </a:pPr>
            <a:r>
              <a:rPr lang="ru-RU" b="1" u="sng" cap="none" dirty="0">
                <a:latin typeface="Times New Roman" pitchFamily="18" charset="0"/>
                <a:cs typeface="Times New Roman" pitchFamily="18" charset="0"/>
              </a:rPr>
              <a:t>Художественно-эстетическое </a:t>
            </a:r>
            <a:r>
              <a:rPr lang="ru-RU" b="1" u="sng" cap="none" dirty="0" smtClean="0">
                <a:latin typeface="Times New Roman" pitchFamily="18" charset="0"/>
                <a:cs typeface="Times New Roman" pitchFamily="18" charset="0"/>
              </a:rPr>
              <a:t>развитие: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Коллективная работа «Лето пришло», «Одуванчики на лугу»;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Художественное конструирование «Бабочки прилетели», «Божья коровка», «Гусеницы»;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Рисование «Бабочки»;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Лепка «Насекомые».</a:t>
            </a:r>
          </a:p>
          <a:p>
            <a:pPr algn="ctr">
              <a:spcBef>
                <a:spcPts val="0"/>
              </a:spcBef>
            </a:pPr>
            <a:r>
              <a:rPr lang="ru-RU" u="sng" cap="none" dirty="0" smtClean="0">
                <a:latin typeface="Times New Roman" pitchFamily="18" charset="0"/>
                <a:cs typeface="Times New Roman" pitchFamily="18" charset="0"/>
              </a:rPr>
              <a:t>Работа с родителями: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Оформление участка по теме проекта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Консультация «Чем опасны насекомые»</a:t>
            </a:r>
          </a:p>
          <a:p>
            <a:pPr algn="ctr">
              <a:spcBef>
                <a:spcPts val="0"/>
              </a:spcBef>
            </a:pPr>
            <a:r>
              <a:rPr lang="ru-RU" u="sng" cap="none" dirty="0" smtClean="0">
                <a:latin typeface="Times New Roman" pitchFamily="18" charset="0"/>
                <a:cs typeface="Times New Roman" pitchFamily="18" charset="0"/>
              </a:rPr>
              <a:t>Итоговое мероприятие:</a:t>
            </a:r>
          </a:p>
          <a:p>
            <a:pPr>
              <a:spcBef>
                <a:spcPts val="0"/>
              </a:spcBef>
            </a:pPr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Развлечение «Лето красное»</a:t>
            </a:r>
          </a:p>
        </p:txBody>
      </p:sp>
    </p:spTree>
    <p:extLst>
      <p:ext uri="{BB962C8B-B14F-4D97-AF65-F5344CB8AC3E}">
        <p14:creationId xmlns:p14="http://schemas.microsoft.com/office/powerpoint/2010/main" val="437802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Grp="1" noChangeAspect="1" noChangeArrowheads="1"/>
          </p:cNvPicPr>
          <p:nvPr>
            <p:ph sz="quarter" idx="1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995" r="9961"/>
          <a:stretch/>
        </p:blipFill>
        <p:spPr bwMode="auto">
          <a:xfrm rot="5400000">
            <a:off x="1366054" y="3278338"/>
            <a:ext cx="2546849" cy="38562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056" y="1988840"/>
            <a:ext cx="3425825" cy="3419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31"/>
          <a:stretch/>
        </p:blipFill>
        <p:spPr bwMode="auto">
          <a:xfrm>
            <a:off x="593500" y="404664"/>
            <a:ext cx="4091958" cy="30963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438074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188640"/>
            <a:ext cx="7773338" cy="1596177"/>
          </a:xfrm>
        </p:spPr>
        <p:txBody>
          <a:bodyPr/>
          <a:lstStyle/>
          <a:p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Коллективная работа «Лето пришло», «Одуванчики на лугу»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51520" y="2024845"/>
            <a:ext cx="4320479" cy="43204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788024" y="2060849"/>
            <a:ext cx="4248472" cy="42484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972639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332" y="618519"/>
            <a:ext cx="7773338" cy="1226306"/>
          </a:xfrm>
        </p:spPr>
        <p:txBody>
          <a:bodyPr/>
          <a:lstStyle/>
          <a:p>
            <a:r>
              <a:rPr lang="ru-RU" cap="none" dirty="0" smtClean="0">
                <a:latin typeface="Times New Roman" pitchFamily="18" charset="0"/>
                <a:cs typeface="Times New Roman" pitchFamily="18" charset="0"/>
              </a:rPr>
              <a:t>«Бабочки прилетели»</a:t>
            </a:r>
            <a:endParaRPr lang="ru-RU" cap="none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9" name="Picture 3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395536" y="2169653"/>
            <a:ext cx="3784277" cy="3784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2204864"/>
            <a:ext cx="3744416" cy="37444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52374668"/>
      </p:ext>
    </p:extLst>
  </p:cSld>
  <p:clrMapOvr>
    <a:masterClrMapping/>
  </p:clrMapOvr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1276</TotalTime>
  <Words>724</Words>
  <Application>Microsoft Office PowerPoint</Application>
  <PresentationFormat>Экран (4:3)</PresentationFormat>
  <Paragraphs>75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Капля</vt:lpstr>
      <vt:lpstr>МАДОУ детский сад №51  Проект в младшей группе №6 «Удивительный мир насекомых»</vt:lpstr>
      <vt:lpstr>Цель проекта: познакомить детей с удивительным миром насекомых.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Коллективная работа «Лето пришло», «Одуванчики на лугу»</vt:lpstr>
      <vt:lpstr>«Бабочки прилетели»</vt:lpstr>
      <vt:lpstr>Лепка «насекомые»</vt:lpstr>
      <vt:lpstr>«Божья коровка»</vt:lpstr>
      <vt:lpstr>Гусеницы</vt:lpstr>
      <vt:lpstr>Дидактические игры</vt:lpstr>
      <vt:lpstr>Презентация PowerPoint</vt:lpstr>
      <vt:lpstr>Дыхательная гимнастика</vt:lpstr>
      <vt:lpstr>На прогулке</vt:lpstr>
      <vt:lpstr>Подвижные игры, рисование на песке</vt:lpstr>
      <vt:lpstr>Развлечение «Лето красное»</vt:lpstr>
      <vt:lpstr>Спасибо за внимание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МАДОУ детский сад №51  Проект в младшей группе №6 «Удивительный мир насекомых»</dc:title>
  <dc:creator>Дмитрий</dc:creator>
  <cp:lastModifiedBy>Дмитрий</cp:lastModifiedBy>
  <cp:revision>1</cp:revision>
  <dcterms:modified xsi:type="dcterms:W3CDTF">2022-09-25T09:12:03Z</dcterms:modified>
</cp:coreProperties>
</file>