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72" r:id="rId2"/>
    <p:sldId id="274" r:id="rId3"/>
    <p:sldId id="256" r:id="rId4"/>
    <p:sldId id="276" r:id="rId5"/>
    <p:sldId id="277" r:id="rId6"/>
    <p:sldId id="263" r:id="rId7"/>
    <p:sldId id="269" r:id="rId8"/>
    <p:sldId id="266" r:id="rId9"/>
    <p:sldId id="268" r:id="rId10"/>
    <p:sldId id="278" r:id="rId11"/>
    <p:sldId id="270" r:id="rId12"/>
    <p:sldId id="275" r:id="rId13"/>
    <p:sldId id="27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F38531-C31D-455B-A7E6-928813CBA69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A6C139-B30B-4ADD-B57C-A092EF305C79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сюжетные игры с предметами способствующие усвоению и закреплению математических понятий (количество, форма, величина, пространство, время);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F40282-36BD-4494-ABEA-1451EC7F1944}" type="parTrans" cxnId="{4F7817E4-41ED-45CA-912F-20492EDA7E29}">
      <dgm:prSet/>
      <dgm:spPr/>
      <dgm:t>
        <a:bodyPr/>
        <a:lstStyle/>
        <a:p>
          <a:endParaRPr lang="ru-RU"/>
        </a:p>
      </dgm:t>
    </dgm:pt>
    <dgm:pt modelId="{6EA52E1D-CBBA-4DED-BD27-A26F0611BC6B}" type="sibTrans" cxnId="{4F7817E4-41ED-45CA-912F-20492EDA7E29}">
      <dgm:prSet/>
      <dgm:spPr/>
      <dgm:t>
        <a:bodyPr/>
        <a:lstStyle/>
        <a:p>
          <a:endParaRPr lang="ru-RU"/>
        </a:p>
      </dgm:t>
    </dgm:pt>
    <dgm:pt modelId="{40AD4680-482A-47E9-B842-088979EF9157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-сюжетные дидактические игры, развивающие произвольность познавательных процессов;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778FB9-77AF-49F4-97BC-AEB7501158DC}" type="parTrans" cxnId="{7FCEDFA0-6D74-4E26-82DB-DB273DF8933A}">
      <dgm:prSet/>
      <dgm:spPr/>
      <dgm:t>
        <a:bodyPr/>
        <a:lstStyle/>
        <a:p>
          <a:endParaRPr lang="ru-RU"/>
        </a:p>
      </dgm:t>
    </dgm:pt>
    <dgm:pt modelId="{D5ECB688-3163-40CB-A12B-C17B13BCDD93}" type="sibTrans" cxnId="{7FCEDFA0-6D74-4E26-82DB-DB273DF8933A}">
      <dgm:prSet/>
      <dgm:spPr/>
      <dgm:t>
        <a:bodyPr/>
        <a:lstStyle/>
        <a:p>
          <a:endParaRPr lang="ru-RU"/>
        </a:p>
      </dgm:t>
    </dgm:pt>
    <dgm:pt modelId="{92379C6D-72E8-4143-9469-11E92DCE59BF}">
      <dgm:prSet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способствующие формированию наблюдательности и аналитических навыков;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ACE373-8E3A-4B36-9007-EA5F28164D4F}" type="parTrans" cxnId="{87BDFFC0-56A8-4448-B014-3A6526B97E2F}">
      <dgm:prSet/>
      <dgm:spPr/>
      <dgm:t>
        <a:bodyPr/>
        <a:lstStyle/>
        <a:p>
          <a:endParaRPr lang="ru-RU"/>
        </a:p>
      </dgm:t>
    </dgm:pt>
    <dgm:pt modelId="{534B19E2-7029-4468-8770-9B7BE5904559}" type="sibTrans" cxnId="{87BDFFC0-56A8-4448-B014-3A6526B97E2F}">
      <dgm:prSet/>
      <dgm:spPr/>
      <dgm:t>
        <a:bodyPr/>
        <a:lstStyle/>
        <a:p>
          <a:endParaRPr lang="ru-RU"/>
        </a:p>
      </dgm:t>
    </dgm:pt>
    <dgm:pt modelId="{FC6F6619-D7BE-4444-A854-178B380AD743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стимулирующие развитие способностей моделирования пространственных отношений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E057B1-AACB-4910-B418-560EDF19A3E8}" type="parTrans" cxnId="{53FBA642-5BD2-4FBE-B29C-242DD9625BFE}">
      <dgm:prSet/>
      <dgm:spPr/>
      <dgm:t>
        <a:bodyPr/>
        <a:lstStyle/>
        <a:p>
          <a:endParaRPr lang="ru-RU"/>
        </a:p>
      </dgm:t>
    </dgm:pt>
    <dgm:pt modelId="{3E6FC97B-4017-4D64-A99A-81963C4026BE}" type="sibTrans" cxnId="{53FBA642-5BD2-4FBE-B29C-242DD9625BFE}">
      <dgm:prSet/>
      <dgm:spPr/>
      <dgm:t>
        <a:bodyPr/>
        <a:lstStyle/>
        <a:p>
          <a:endParaRPr lang="ru-RU"/>
        </a:p>
      </dgm:t>
    </dgm:pt>
    <dgm:pt modelId="{1A458FE5-9261-46CA-9BCB-2436C1E18BA5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дидактические игры на основе сказочных сюжетов.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55F8EA-571C-4F7C-B275-CD7472BF88B6}" type="parTrans" cxnId="{4394FF4B-BA3A-4D0F-86FF-D79D00A8ED96}">
      <dgm:prSet/>
      <dgm:spPr/>
      <dgm:t>
        <a:bodyPr/>
        <a:lstStyle/>
        <a:p>
          <a:endParaRPr lang="ru-RU"/>
        </a:p>
      </dgm:t>
    </dgm:pt>
    <dgm:pt modelId="{9B03AC34-F6B2-4A9C-8D7C-14ED8A4A09C5}" type="sibTrans" cxnId="{4394FF4B-BA3A-4D0F-86FF-D79D00A8ED96}">
      <dgm:prSet/>
      <dgm:spPr/>
      <dgm:t>
        <a:bodyPr/>
        <a:lstStyle/>
        <a:p>
          <a:endParaRPr lang="ru-RU"/>
        </a:p>
      </dgm:t>
    </dgm:pt>
    <dgm:pt modelId="{FAD80CFF-CE28-4576-9181-8D1314CD373A}" type="pres">
      <dgm:prSet presAssocID="{2FF38531-C31D-455B-A7E6-928813CBA69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961200-F8BB-46C9-858F-89AD8A3A5255}" type="pres">
      <dgm:prSet presAssocID="{8AA6C139-B30B-4ADD-B57C-A092EF305C7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F3C8DD-FBA1-4A3A-BF43-F79C89A4BB61}" type="pres">
      <dgm:prSet presAssocID="{6EA52E1D-CBBA-4DED-BD27-A26F0611BC6B}" presName="sibTrans" presStyleCnt="0"/>
      <dgm:spPr/>
    </dgm:pt>
    <dgm:pt modelId="{9F1B92D1-30FE-46B7-875F-885613FA3396}" type="pres">
      <dgm:prSet presAssocID="{1A458FE5-9261-46CA-9BCB-2436C1E18BA5}" presName="node" presStyleLbl="node1" presStyleIdx="1" presStyleCnt="5" custLinFactNeighborX="-1795" custLinFactNeighborY="-37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EC678-E50F-4A81-AAAE-BEF9FA77655C}" type="pres">
      <dgm:prSet presAssocID="{9B03AC34-F6B2-4A9C-8D7C-14ED8A4A09C5}" presName="sibTrans" presStyleCnt="0"/>
      <dgm:spPr/>
    </dgm:pt>
    <dgm:pt modelId="{D40229DD-6E0F-4BE9-8B7B-724419CEC055}" type="pres">
      <dgm:prSet presAssocID="{40AD4680-482A-47E9-B842-088979EF915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7391A-65FD-4AB6-A6D5-51AFA880726A}" type="pres">
      <dgm:prSet presAssocID="{D5ECB688-3163-40CB-A12B-C17B13BCDD93}" presName="sibTrans" presStyleCnt="0"/>
      <dgm:spPr/>
    </dgm:pt>
    <dgm:pt modelId="{3CAB8AC8-2169-4A67-8832-C2DC25E78B71}" type="pres">
      <dgm:prSet presAssocID="{92379C6D-72E8-4143-9469-11E92DCE59B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434BB8-B35F-4D56-A03B-06C7E3619134}" type="pres">
      <dgm:prSet presAssocID="{534B19E2-7029-4468-8770-9B7BE5904559}" presName="sibTrans" presStyleCnt="0"/>
      <dgm:spPr/>
    </dgm:pt>
    <dgm:pt modelId="{FE355FCF-369D-431F-9178-026FA538D431}" type="pres">
      <dgm:prSet presAssocID="{FC6F6619-D7BE-4444-A854-178B380AD74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9BDE72-E910-4515-9025-D4FDB7015EF6}" type="presOf" srcId="{FC6F6619-D7BE-4444-A854-178B380AD743}" destId="{FE355FCF-369D-431F-9178-026FA538D431}" srcOrd="0" destOrd="0" presId="urn:microsoft.com/office/officeart/2005/8/layout/default"/>
    <dgm:cxn modelId="{87BDFFC0-56A8-4448-B014-3A6526B97E2F}" srcId="{2FF38531-C31D-455B-A7E6-928813CBA699}" destId="{92379C6D-72E8-4143-9469-11E92DCE59BF}" srcOrd="3" destOrd="0" parTransId="{38ACE373-8E3A-4B36-9007-EA5F28164D4F}" sibTransId="{534B19E2-7029-4468-8770-9B7BE5904559}"/>
    <dgm:cxn modelId="{23FC1964-24C3-463C-97ED-F30B723D78C4}" type="presOf" srcId="{8AA6C139-B30B-4ADD-B57C-A092EF305C79}" destId="{2C961200-F8BB-46C9-858F-89AD8A3A5255}" srcOrd="0" destOrd="0" presId="urn:microsoft.com/office/officeart/2005/8/layout/default"/>
    <dgm:cxn modelId="{4394FF4B-BA3A-4D0F-86FF-D79D00A8ED96}" srcId="{2FF38531-C31D-455B-A7E6-928813CBA699}" destId="{1A458FE5-9261-46CA-9BCB-2436C1E18BA5}" srcOrd="1" destOrd="0" parTransId="{2A55F8EA-571C-4F7C-B275-CD7472BF88B6}" sibTransId="{9B03AC34-F6B2-4A9C-8D7C-14ED8A4A09C5}"/>
    <dgm:cxn modelId="{662B0E57-0185-42C4-A66F-0F4EA821E784}" type="presOf" srcId="{2FF38531-C31D-455B-A7E6-928813CBA699}" destId="{FAD80CFF-CE28-4576-9181-8D1314CD373A}" srcOrd="0" destOrd="0" presId="urn:microsoft.com/office/officeart/2005/8/layout/default"/>
    <dgm:cxn modelId="{7D193D60-8FF3-4290-AF26-E4FC4D8FB01D}" type="presOf" srcId="{92379C6D-72E8-4143-9469-11E92DCE59BF}" destId="{3CAB8AC8-2169-4A67-8832-C2DC25E78B71}" srcOrd="0" destOrd="0" presId="urn:microsoft.com/office/officeart/2005/8/layout/default"/>
    <dgm:cxn modelId="{A5B69A99-109E-4A5F-A634-D303D9378982}" type="presOf" srcId="{1A458FE5-9261-46CA-9BCB-2436C1E18BA5}" destId="{9F1B92D1-30FE-46B7-875F-885613FA3396}" srcOrd="0" destOrd="0" presId="urn:microsoft.com/office/officeart/2005/8/layout/default"/>
    <dgm:cxn modelId="{4F7817E4-41ED-45CA-912F-20492EDA7E29}" srcId="{2FF38531-C31D-455B-A7E6-928813CBA699}" destId="{8AA6C139-B30B-4ADD-B57C-A092EF305C79}" srcOrd="0" destOrd="0" parTransId="{0BF40282-36BD-4494-ABEA-1451EC7F1944}" sibTransId="{6EA52E1D-CBBA-4DED-BD27-A26F0611BC6B}"/>
    <dgm:cxn modelId="{53FBA642-5BD2-4FBE-B29C-242DD9625BFE}" srcId="{2FF38531-C31D-455B-A7E6-928813CBA699}" destId="{FC6F6619-D7BE-4444-A854-178B380AD743}" srcOrd="4" destOrd="0" parTransId="{9FE057B1-AACB-4910-B418-560EDF19A3E8}" sibTransId="{3E6FC97B-4017-4D64-A99A-81963C4026BE}"/>
    <dgm:cxn modelId="{7FCEDFA0-6D74-4E26-82DB-DB273DF8933A}" srcId="{2FF38531-C31D-455B-A7E6-928813CBA699}" destId="{40AD4680-482A-47E9-B842-088979EF9157}" srcOrd="2" destOrd="0" parTransId="{49778FB9-77AF-49F4-97BC-AEB7501158DC}" sibTransId="{D5ECB688-3163-40CB-A12B-C17B13BCDD93}"/>
    <dgm:cxn modelId="{EF6A225D-06C9-4B78-BB90-F53C2658EA21}" type="presOf" srcId="{40AD4680-482A-47E9-B842-088979EF9157}" destId="{D40229DD-6E0F-4BE9-8B7B-724419CEC055}" srcOrd="0" destOrd="0" presId="urn:microsoft.com/office/officeart/2005/8/layout/default"/>
    <dgm:cxn modelId="{9737DD2C-A935-4D4A-8381-499E34B468A8}" type="presParOf" srcId="{FAD80CFF-CE28-4576-9181-8D1314CD373A}" destId="{2C961200-F8BB-46C9-858F-89AD8A3A5255}" srcOrd="0" destOrd="0" presId="urn:microsoft.com/office/officeart/2005/8/layout/default"/>
    <dgm:cxn modelId="{AD0E6524-D099-492E-884A-5661EA353359}" type="presParOf" srcId="{FAD80CFF-CE28-4576-9181-8D1314CD373A}" destId="{C7F3C8DD-FBA1-4A3A-BF43-F79C89A4BB61}" srcOrd="1" destOrd="0" presId="urn:microsoft.com/office/officeart/2005/8/layout/default"/>
    <dgm:cxn modelId="{1478F358-B56E-4A41-B8DF-628CBB06E992}" type="presParOf" srcId="{FAD80CFF-CE28-4576-9181-8D1314CD373A}" destId="{9F1B92D1-30FE-46B7-875F-885613FA3396}" srcOrd="2" destOrd="0" presId="urn:microsoft.com/office/officeart/2005/8/layout/default"/>
    <dgm:cxn modelId="{D1587AD1-6092-4581-856F-9ADAF3AD7AD2}" type="presParOf" srcId="{FAD80CFF-CE28-4576-9181-8D1314CD373A}" destId="{395EC678-E50F-4A81-AAAE-BEF9FA77655C}" srcOrd="3" destOrd="0" presId="urn:microsoft.com/office/officeart/2005/8/layout/default"/>
    <dgm:cxn modelId="{D969277F-7F3F-4668-A080-7C0CA1A7D726}" type="presParOf" srcId="{FAD80CFF-CE28-4576-9181-8D1314CD373A}" destId="{D40229DD-6E0F-4BE9-8B7B-724419CEC055}" srcOrd="4" destOrd="0" presId="urn:microsoft.com/office/officeart/2005/8/layout/default"/>
    <dgm:cxn modelId="{BA626E48-1F0B-4CC8-9321-45301296EE0F}" type="presParOf" srcId="{FAD80CFF-CE28-4576-9181-8D1314CD373A}" destId="{9457391A-65FD-4AB6-A6D5-51AFA880726A}" srcOrd="5" destOrd="0" presId="urn:microsoft.com/office/officeart/2005/8/layout/default"/>
    <dgm:cxn modelId="{E4FCE640-B944-4C95-9323-119DCF952AED}" type="presParOf" srcId="{FAD80CFF-CE28-4576-9181-8D1314CD373A}" destId="{3CAB8AC8-2169-4A67-8832-C2DC25E78B71}" srcOrd="6" destOrd="0" presId="urn:microsoft.com/office/officeart/2005/8/layout/default"/>
    <dgm:cxn modelId="{5AF8BFD0-2A83-4C2F-AEC3-B49842669567}" type="presParOf" srcId="{FAD80CFF-CE28-4576-9181-8D1314CD373A}" destId="{B0434BB8-B35F-4D56-A03B-06C7E3619134}" srcOrd="7" destOrd="0" presId="urn:microsoft.com/office/officeart/2005/8/layout/default"/>
    <dgm:cxn modelId="{047B7DF9-54D7-42F2-A845-300E555460F9}" type="presParOf" srcId="{FAD80CFF-CE28-4576-9181-8D1314CD373A}" destId="{FE355FCF-369D-431F-9178-026FA538D43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61200-F8BB-46C9-858F-89AD8A3A5255}">
      <dsp:nvSpPr>
        <dsp:cNvPr id="0" name=""/>
        <dsp:cNvSpPr/>
      </dsp:nvSpPr>
      <dsp:spPr>
        <a:xfrm>
          <a:off x="0" y="229982"/>
          <a:ext cx="3548830" cy="2129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сюжетные игры с предметами способствующие усвоению и закреплению математических понятий (количество, форма, величина, пространство, время);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29982"/>
        <a:ext cx="3548830" cy="2129298"/>
      </dsp:txXfrm>
    </dsp:sp>
    <dsp:sp modelId="{9F1B92D1-30FE-46B7-875F-885613FA3396}">
      <dsp:nvSpPr>
        <dsp:cNvPr id="0" name=""/>
        <dsp:cNvSpPr/>
      </dsp:nvSpPr>
      <dsp:spPr>
        <a:xfrm>
          <a:off x="3840012" y="150346"/>
          <a:ext cx="3548830" cy="2129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дидактические игры на основе сказочных сюжетов.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40012" y="150346"/>
        <a:ext cx="3548830" cy="2129298"/>
      </dsp:txXfrm>
    </dsp:sp>
    <dsp:sp modelId="{D40229DD-6E0F-4BE9-8B7B-724419CEC055}">
      <dsp:nvSpPr>
        <dsp:cNvPr id="0" name=""/>
        <dsp:cNvSpPr/>
      </dsp:nvSpPr>
      <dsp:spPr>
        <a:xfrm>
          <a:off x="7807427" y="229982"/>
          <a:ext cx="3548830" cy="2129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-сюжетные дидактические игры, развивающие произвольность познавательных процессов;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07427" y="229982"/>
        <a:ext cx="3548830" cy="2129298"/>
      </dsp:txXfrm>
    </dsp:sp>
    <dsp:sp modelId="{3CAB8AC8-2169-4A67-8832-C2DC25E78B71}">
      <dsp:nvSpPr>
        <dsp:cNvPr id="0" name=""/>
        <dsp:cNvSpPr/>
      </dsp:nvSpPr>
      <dsp:spPr>
        <a:xfrm>
          <a:off x="1951856" y="2714163"/>
          <a:ext cx="3548830" cy="2129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способствующие формированию наблюдательности и аналитических навыков;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51856" y="2714163"/>
        <a:ext cx="3548830" cy="2129298"/>
      </dsp:txXfrm>
    </dsp:sp>
    <dsp:sp modelId="{FE355FCF-369D-431F-9178-026FA538D431}">
      <dsp:nvSpPr>
        <dsp:cNvPr id="0" name=""/>
        <dsp:cNvSpPr/>
      </dsp:nvSpPr>
      <dsp:spPr>
        <a:xfrm>
          <a:off x="5855570" y="2714163"/>
          <a:ext cx="3548830" cy="2129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стимулирующие развитие способностей моделирования пространственных отношений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55570" y="2714163"/>
        <a:ext cx="3548830" cy="2129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643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14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691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11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4553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74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249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90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9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4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163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35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57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40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758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78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B32EB-7B83-4FBF-BE48-C4DD37CB1395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E485326-9DAC-4D2D-A3BF-C9814B0FB2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77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Сюжетные дидактические игры в развитии математических способностей дошкольников»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70431" y="5814647"/>
            <a:ext cx="3739661" cy="1195754"/>
          </a:xfrm>
        </p:spPr>
        <p:txBody>
          <a:bodyPr>
            <a:norm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Жданова. Н. В.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МАДОУ д\с №51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Улан-Удэ.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22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70156" y="2"/>
            <a:ext cx="936522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отбираем дидактические игры с сюжетом известных детям сказок и изначально учим рассказывать сказку по начерченному плану.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второй младшей группе это сказки «Колобок», «Репка».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средней, например, может использоваться сказка «Красная Шапочка» или «Три медведя».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 старшей группе детям предлагаются игры типа «Кто первым пройдет лабиринт», «Ковер- Самолет» либо свободные сюжеты- путешествия.</a:t>
            </a:r>
          </a:p>
        </p:txBody>
      </p:sp>
    </p:spTree>
    <p:extLst>
      <p:ext uri="{BB962C8B-B14F-4D97-AF65-F5344CB8AC3E}">
        <p14:creationId xmlns:p14="http://schemas.microsoft.com/office/powerpoint/2010/main" val="215649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226" y="0"/>
            <a:ext cx="11238271" cy="6754761"/>
          </a:xfrm>
        </p:spPr>
        <p:txBody>
          <a:bodyPr>
            <a:noAutofit/>
          </a:bodyPr>
          <a:lstStyle/>
          <a:p>
            <a:pPr lvl="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пятую группу входят дидактические, построенные на основе сказочных сюжетов с математической направленностью,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«Почемучка», «Слоник», «Замок чисел», «В сказочном лесу».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Игры- сказки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ведут детей в сказочную страну или волшебный город, где их ждут занимательные истории и необычные приключения, где вместе героями они попадают в разные трудные ситуации и оказываются перед выборов решительных действий. Взрослый, рассказывая ситуацию, описанную в игре, предлагает детям помочь героям. Например, оживить заколдованных жителей города, решив довольно сложную задачу из мелких частей собрать одно целое. </a:t>
            </a:r>
          </a:p>
        </p:txBody>
      </p:sp>
    </p:spTree>
    <p:extLst>
      <p:ext uri="{BB962C8B-B14F-4D97-AF65-F5344CB8AC3E}">
        <p14:creationId xmlns:p14="http://schemas.microsoft.com/office/powerpoint/2010/main" val="2521711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5471"/>
            <a:ext cx="9043219" cy="6120581"/>
          </a:xfrm>
        </p:spPr>
        <p:txBody>
          <a:bodyPr>
            <a:normAutofit fontScale="25000" lnSpcReduction="20000"/>
          </a:bodyPr>
          <a:lstStyle/>
          <a:p>
            <a:r>
              <a:rPr lang="ru-RU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я пришла к выводу, что методически грамотное использование сюжетно-дидактических игр с математическим содержанием может способствовать не только математическому развитию дошкольников, но и воспитанию в них уверенности в своих силах, объективной самооценки, дружелюбного отношения к сверстникам</a:t>
            </a:r>
            <a:r>
              <a:rPr lang="ru-RU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сюжетные дидактические игры математического содержания должны быть включены задания, соответствующие возрастным особенностям детей дошкольного возраста</a:t>
            </a:r>
          </a:p>
          <a:p>
            <a:pPr marL="0" indent="0">
              <a:buNone/>
            </a:pPr>
            <a:endParaRPr lang="ru-RU" sz="6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711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773" y="940722"/>
            <a:ext cx="7966588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90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948" y="313509"/>
            <a:ext cx="9674942" cy="5863454"/>
          </a:xfrm>
        </p:spPr>
        <p:txBody>
          <a:bodyPr>
            <a:normAutofit fontScale="85000" lnSpcReduction="2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- это искра, зажигающая огонёк пытливости и любознательности»</a:t>
            </a:r>
          </a:p>
          <a:p>
            <a:pPr marL="0" indent="0">
              <a:buNone/>
            </a:pPr>
            <a:r>
              <a:rPr lang="ru-RU" sz="3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</a:t>
            </a:r>
            <a:r>
              <a:rPr lang="ru-RU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В.А.Сухомлинский.</a:t>
            </a:r>
          </a:p>
          <a:p>
            <a:endParaRPr lang="ru-RU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работе рассматривается роль сюжетных дидактических игр как в развитии математических способностей, так и в воспитании нравственно-волевых качеств детей дошкольного возраста. Сюжетные дидактические игры не только обучают и воспитывают детей, но и способствуют развитию объективной самооценки и чувства взаимопонимания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566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6194" y="280219"/>
            <a:ext cx="8878528" cy="5996693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Сюжетные дидактические игры, благодаря своим структурным особенностям, непосредственно влияют на позицию ребёнка как на активного участника или субъекта образовательной деятельности. Неоценима их роль в формировании математических представлений и развитии математических способностей у дошкольников.</a:t>
            </a:r>
            <a:b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992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150642"/>
            <a:ext cx="11076039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  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Сюжетные дидактические игры с математическим содержанием условно делятся на следующие группы: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3231024"/>
              </p:ext>
            </p:extLst>
          </p:nvPr>
        </p:nvGraphicFramePr>
        <p:xfrm>
          <a:off x="501446" y="1681317"/>
          <a:ext cx="11356258" cy="5073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1152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724" y="147484"/>
            <a:ext cx="11002296" cy="6533535"/>
          </a:xfrm>
        </p:spPr>
        <p:txBody>
          <a:bodyPr>
            <a:noAutofit/>
          </a:bodyPr>
          <a:lstStyle/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первой группе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сюжетно-дидактические      игры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«Магазин», «Цирк», «Паровозик с пассажирами», «На кухне», «Торт на именины» «В гостях у Мишки», «Домики для гномиков», «Семья ежей»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центре вышеуказанных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 - предметы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их заместители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произвольность познавательных процессов;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сюжетные игры с предметами способствующие усвоению и закреплению математических понятий (количество, форма, величина, пространство, время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057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4466" y="235975"/>
            <a:ext cx="10471354" cy="6341806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Сюжетные игры дают детям возможность осознать взаимосвязь между числом, количеством, способствуют развитию способности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ориентироваться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пространстве и времени.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предметов- заместителей эффективно используются счётные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палочки.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детям предлагаются следующие задания: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-сложите ковер из палочек (количество неограниченно), для ковра используйте как можно больше палочек и т.д.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738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735" y="191728"/>
            <a:ext cx="11946194" cy="6445045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 второй группе относятся игры, в которых сюжет требует самостоятельных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действий, с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применением творческого воображения либо элементов логики. Например, предлагаются игры, где фигурирует сюжетные образы. Дети с помощью квадрата, круга, треугольника, прямоугольника и счетных палочек создают собаку, кошку,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редложить раскрасить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геометрические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фигуры,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эффективен как упражнение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-математический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диктант. Его дидактический смысл заключается в том, что ребенок может действовать самостоятельно, многократно повторяя действия до получения результата</a:t>
            </a:r>
          </a:p>
        </p:txBody>
      </p:sp>
    </p:spTree>
    <p:extLst>
      <p:ext uri="{BB962C8B-B14F-4D97-AF65-F5344CB8AC3E}">
        <p14:creationId xmlns:p14="http://schemas.microsoft.com/office/powerpoint/2010/main" val="2976834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483" y="191730"/>
            <a:ext cx="10456607" cy="666627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третьей группе относятся сюжетные дидактические игры, способствующие формированию наблюдательности и аналитических навыков.</a:t>
            </a:r>
          </a:p>
          <a:p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детям старшего дошкольного возраста предлагаются игра «На кухне». </a:t>
            </a:r>
            <a:r>
              <a:rPr lang="ru-RU" sz="5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сортировать предметы по их идентичным свойствам. Ход игры может быть следующим: воспитатель заранее готовит и раскладывает на подносе «блины», имеющие треугольную, круглую, квадратную форму, и предлагает детям распределить их по соответствующим тарелкам. </a:t>
            </a: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красную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положить блины, имеющие три вершины и три стороны, в синюю- блины с четырьмя вершинам и четырьмя сторонами и т.д.</a:t>
            </a:r>
          </a:p>
          <a:p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игры, как «В гостях у трёх медведей», «Нарисуй вместо художника»,</a:t>
            </a:r>
          </a:p>
          <a:p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«Мама решила сварить суп», «Забавные куклы готовятся к празднику» и т.д.</a:t>
            </a:r>
          </a:p>
          <a:p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развивать наблюдательность и аналитические навыки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2133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729" y="191729"/>
            <a:ext cx="10294374" cy="6489290"/>
          </a:xfrm>
        </p:spPr>
        <p:txBody>
          <a:bodyPr>
            <a:noAutofit/>
          </a:bodyPr>
          <a:lstStyle/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четвертой группе собраны сюжетные дидактические игры,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стимулирующие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способности моделировать пространственные отношения.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позволяют совершать воображаемые действия, ориентируясь на картинах, чертежах, моделях. Восприятия графических изображений и ориентировка в них при решениях задач сюжетного характера в дальнейшем способствуют развитию интереса к графическим схемам 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конструкциям.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115793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</TotalTime>
  <Words>695</Words>
  <Application>Microsoft Office PowerPoint</Application>
  <PresentationFormat>Широкоэкранный</PresentationFormat>
  <Paragraphs>46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Грань</vt:lpstr>
      <vt:lpstr>Сюжетные дидактические игры в развитии математических способностей дошкольников» </vt:lpstr>
      <vt:lpstr>Презентация PowerPoint</vt:lpstr>
      <vt:lpstr>Сюжетные дидактические игры, благодаря своим структурным особенностям, непосредственно влияют на позицию ребёнка как на активного участника или субъекта образовательной деятельности. Неоценима их роль в формировании математических представлений и развитии математических способностей у дошкольников. </vt:lpstr>
      <vt:lpstr>  Сюжетные дидактические игры с математическим содержанием условно делятся на следующие группы: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Сюжетные дидактические игры, благодаря своим структурным особенностям, непосредственно влияют на позицию ребёнка как на активного участника или субъекта образовательной деятельности. Неоценима их роль в формировании математических представлений и развитии математических способностей у дошкольников.</dc:title>
  <dc:creator>nat_zhdanova</dc:creator>
  <cp:lastModifiedBy>nat_zhdanova</cp:lastModifiedBy>
  <cp:revision>12</cp:revision>
  <dcterms:created xsi:type="dcterms:W3CDTF">2018-01-10T12:48:54Z</dcterms:created>
  <dcterms:modified xsi:type="dcterms:W3CDTF">2018-01-15T17:44:35Z</dcterms:modified>
</cp:coreProperties>
</file>