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72" r:id="rId2"/>
    <p:sldId id="273" r:id="rId3"/>
    <p:sldId id="278" r:id="rId4"/>
    <p:sldId id="274" r:id="rId5"/>
    <p:sldId id="279" r:id="rId6"/>
    <p:sldId id="280" r:id="rId7"/>
    <p:sldId id="281" r:id="rId8"/>
    <p:sldId id="277" r:id="rId9"/>
    <p:sldId id="284" r:id="rId10"/>
    <p:sldId id="282" r:id="rId11"/>
    <p:sldId id="285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38" d="100"/>
          <a:sy n="38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212BD8-11D1-4F61-8038-899F3B7ED5F5}" type="doc">
      <dgm:prSet loTypeId="urn:microsoft.com/office/officeart/2005/8/layout/radial4" loCatId="relationship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1C0EF09-C565-4E6A-9A92-BAF80AC535B1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Педагогические условия</a:t>
          </a:r>
          <a:b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индивидуализации образования</a:t>
          </a:r>
          <a:endParaRPr lang="ru-RU" sz="1800" b="1" dirty="0">
            <a:solidFill>
              <a:srgbClr val="FF0000"/>
            </a:solidFill>
          </a:endParaRPr>
        </a:p>
      </dgm:t>
    </dgm:pt>
    <dgm:pt modelId="{20604A5B-7598-4679-A659-19606270966B}" type="parTrans" cxnId="{6A09B01E-E16B-4973-8D9A-D37C5B86558D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F73C849A-0224-43D1-8E6C-407D0C4FE4D0}" type="sibTrans" cxnId="{6A09B01E-E16B-4973-8D9A-D37C5B86558D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A8E9D237-3208-4867-BC08-3D1B053B1B9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Возможность выбора (содержания, вида деятельности, материалов, места и способов действий, партнерства)</a:t>
          </a:r>
          <a:endParaRPr lang="ru-RU" sz="1600" b="1" dirty="0">
            <a:solidFill>
              <a:srgbClr val="002060"/>
            </a:solidFill>
          </a:endParaRPr>
        </a:p>
      </dgm:t>
    </dgm:pt>
    <dgm:pt modelId="{5450FDBF-27DA-4317-9BE9-B20D3024A06F}" type="parTrans" cxnId="{146A4EA0-9868-4897-BF30-DA8DF4F27CB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B59C3BF6-1613-404D-9AA0-FD8A2BE1C54A}" type="sibTrans" cxnId="{146A4EA0-9868-4897-BF30-DA8DF4F27CB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B17F3666-B343-449C-8036-0C0606D3F9D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Способность ребенка выбирать из своих многочисленных желаний, те, за реализацию которых он готов нести ответственность</a:t>
          </a:r>
          <a:endParaRPr lang="ru-RU" sz="1600" b="1" dirty="0">
            <a:solidFill>
              <a:srgbClr val="002060"/>
            </a:solidFill>
          </a:endParaRPr>
        </a:p>
      </dgm:t>
    </dgm:pt>
    <dgm:pt modelId="{EA114F5D-F112-467E-9485-D349E2198BC2}" type="parTrans" cxnId="{5E49357E-75BC-4320-9F02-D728CCA8D90B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AF4C2DA8-6EF6-4D60-8283-CB13E6D58DC1}" type="sibTrans" cxnId="{5E49357E-75BC-4320-9F02-D728CCA8D90B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1C8FE036-8FDA-4F7E-BFB8-42F425AD58A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Поддержка в ходе поисков, проб и ошибок при реализации собственных желаний</a:t>
          </a:r>
          <a:endParaRPr lang="ru-RU" sz="1600" b="1" dirty="0">
            <a:solidFill>
              <a:srgbClr val="002060"/>
            </a:solidFill>
          </a:endParaRPr>
        </a:p>
      </dgm:t>
    </dgm:pt>
    <dgm:pt modelId="{662C8AA2-7D44-45FE-A8F0-A8F3C464C42A}" type="parTrans" cxnId="{74F2D642-C61A-4E07-9E2B-224C43F9CB9A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D8ABBEA7-99DD-42CF-93BF-46DDCD7BA94D}" type="sibTrans" cxnId="{74F2D642-C61A-4E07-9E2B-224C43F9CB9A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0B82B935-C0FC-40A5-B19F-932B04F8588F}">
      <dgm:prSet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Создание безопасной и насыщенной предметно-пространственной среды для реализации ребенком своих замыслов индивидуально или вместе с другими детьми</a:t>
          </a:r>
          <a:endParaRPr lang="ru-RU" sz="1600" b="1" dirty="0">
            <a:solidFill>
              <a:srgbClr val="002060"/>
            </a:solidFill>
          </a:endParaRPr>
        </a:p>
      </dgm:t>
    </dgm:pt>
    <dgm:pt modelId="{C032B6FF-8AC5-44CA-9BFE-81BA6C6438C5}" type="parTrans" cxnId="{A2E6BF2F-D41E-49EA-A49B-63CF4B9D060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A5E1BE25-5687-463C-A327-CEB7BE98B0CE}" type="sibTrans" cxnId="{A2E6BF2F-D41E-49EA-A49B-63CF4B9D060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EBB11263-B22B-4A75-BCAB-B27C4806456B}">
      <dgm:prSet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Поддержка и инициирование взаимодействия с другими участниками образовательных отношений</a:t>
          </a:r>
          <a:endParaRPr lang="ru-RU" sz="1600" b="1" dirty="0">
            <a:solidFill>
              <a:srgbClr val="002060"/>
            </a:solidFill>
          </a:endParaRPr>
        </a:p>
      </dgm:t>
    </dgm:pt>
    <dgm:pt modelId="{F1F6C186-655D-4C05-98C0-E6770700826D}" type="parTrans" cxnId="{EAA79E9B-8B93-4485-928D-9D3A0EBFBBB2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1419687F-9EE9-45CC-932E-FDABC12B6DA5}" type="sibTrans" cxnId="{EAA79E9B-8B93-4485-928D-9D3A0EBFBBB2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3BF928B6-6A4C-4526-956C-488E8F3905DA}">
      <dgm:prSet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Знание и принятие взрослыми индивидуальных особенностей ребенка</a:t>
          </a:r>
          <a:endParaRPr lang="ru-RU" sz="1600" b="1" dirty="0">
            <a:solidFill>
              <a:srgbClr val="002060"/>
            </a:solidFill>
          </a:endParaRPr>
        </a:p>
      </dgm:t>
    </dgm:pt>
    <dgm:pt modelId="{B55EECF1-9F7B-4599-9420-9996A1CD4E0D}" type="parTrans" cxnId="{E69E0AB5-C5D3-4C56-8A11-5874C609E204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7869F1C7-C80D-43C3-9A4A-4B01D324B31F}" type="sibTrans" cxnId="{E69E0AB5-C5D3-4C56-8A11-5874C609E204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527ACE1B-C1A0-4656-9557-8F853C788A78}">
      <dgm:prSet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Готовность взрослых отступить в том случае, если их инициатива не принимается детьми</a:t>
          </a:r>
          <a:endParaRPr lang="ru-RU" sz="1600" b="1" dirty="0">
            <a:solidFill>
              <a:srgbClr val="002060"/>
            </a:solidFill>
          </a:endParaRPr>
        </a:p>
      </dgm:t>
    </dgm:pt>
    <dgm:pt modelId="{8D9F5FA8-50DE-41DC-B8C6-D87CE0170188}" type="parTrans" cxnId="{BCBDD8CC-7C19-40E5-85FA-4558BFE7CF5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FEE29DF7-EE1C-4538-AB2F-9ED7AFFEFCC1}" type="sibTrans" cxnId="{BCBDD8CC-7C19-40E5-85FA-4558BFE7CF58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6B4FC789-7B1E-4D69-A5F8-601916A262E7}">
      <dgm:prSet custT="1"/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Гарантированное наличие  у детей времени для свободной деятельности</a:t>
          </a:r>
          <a:endParaRPr lang="ru-RU" sz="1600" b="1" dirty="0">
            <a:solidFill>
              <a:srgbClr val="002060"/>
            </a:solidFill>
          </a:endParaRPr>
        </a:p>
      </dgm:t>
    </dgm:pt>
    <dgm:pt modelId="{61DE913D-DEC3-4CE3-B338-0929555EC1A1}" type="parTrans" cxnId="{B17E43D4-6E79-42A9-93D8-F33E878BBF72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97D268AE-3DFB-4B2A-B03B-302C7DF542FE}" type="sibTrans" cxnId="{B17E43D4-6E79-42A9-93D8-F33E878BBF72}">
      <dgm:prSet/>
      <dgm:spPr/>
      <dgm:t>
        <a:bodyPr/>
        <a:lstStyle/>
        <a:p>
          <a:endParaRPr lang="ru-RU" sz="1600" b="1">
            <a:solidFill>
              <a:srgbClr val="002060"/>
            </a:solidFill>
          </a:endParaRPr>
        </a:p>
      </dgm:t>
    </dgm:pt>
    <dgm:pt modelId="{8A52AED7-6954-4055-8523-6A3961DEA8FD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Амплификация детского развития</a:t>
          </a:r>
          <a:endParaRPr lang="ru-RU" sz="1400" b="1" dirty="0">
            <a:solidFill>
              <a:srgbClr val="002060"/>
            </a:solidFill>
          </a:endParaRPr>
        </a:p>
      </dgm:t>
    </dgm:pt>
    <dgm:pt modelId="{4B127CDD-8DB3-4B2B-8FA7-31F3C83CBB73}" type="parTrans" cxnId="{D0DCF7F1-1BF0-4696-982A-1F75C46686A6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99DCE5A5-B9E3-42A0-8632-7FAAB9EE5F31}" type="sibTrans" cxnId="{D0DCF7F1-1BF0-4696-982A-1F75C46686A6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85ABD451-2A88-47FB-BFD4-8ABCF225D336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Реализация дополнительных образовательных программ </a:t>
          </a:r>
          <a:r>
            <a:rPr lang="ru-RU" sz="2400" dirty="0" smtClean="0">
              <a:solidFill>
                <a:srgbClr val="002060"/>
              </a:solidFill>
            </a:rPr>
            <a:t> </a:t>
          </a:r>
          <a:endParaRPr lang="ru-RU" sz="2400" dirty="0">
            <a:solidFill>
              <a:srgbClr val="002060"/>
            </a:solidFill>
          </a:endParaRPr>
        </a:p>
      </dgm:t>
    </dgm:pt>
    <dgm:pt modelId="{0E170465-1273-4038-BDF4-A2EA1595A468}" type="parTrans" cxnId="{919A635A-CCD1-419E-9D0F-585151BFD20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644DEB96-E4DC-4A58-993B-145CDDA1ECEE}" type="sibTrans" cxnId="{919A635A-CCD1-419E-9D0F-585151BFD20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AAF5C7EF-4BC7-49E7-B0A5-C4B841185D6D}" type="pres">
      <dgm:prSet presAssocID="{C0212BD8-11D1-4F61-8038-899F3B7ED5F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F4DF13-C4A8-4F5C-A372-B5E6890B8C11}" type="pres">
      <dgm:prSet presAssocID="{01C0EF09-C565-4E6A-9A92-BAF80AC535B1}" presName="centerShape" presStyleLbl="node0" presStyleIdx="0" presStyleCnt="1" custScaleX="207270" custScaleY="124569" custLinFactNeighborX="-412" custLinFactNeighborY="-18423"/>
      <dgm:spPr/>
      <dgm:t>
        <a:bodyPr/>
        <a:lstStyle/>
        <a:p>
          <a:endParaRPr lang="ru-RU"/>
        </a:p>
      </dgm:t>
    </dgm:pt>
    <dgm:pt modelId="{19F3989E-E231-4804-9002-F5ED9DC5FDDA}" type="pres">
      <dgm:prSet presAssocID="{5450FDBF-27DA-4317-9BE9-B20D3024A06F}" presName="parTrans" presStyleLbl="bgSibTrans2D1" presStyleIdx="0" presStyleCnt="10"/>
      <dgm:spPr/>
      <dgm:t>
        <a:bodyPr/>
        <a:lstStyle/>
        <a:p>
          <a:endParaRPr lang="ru-RU"/>
        </a:p>
      </dgm:t>
    </dgm:pt>
    <dgm:pt modelId="{56634CC3-5C86-4EFF-BF61-9A5098FF9C36}" type="pres">
      <dgm:prSet presAssocID="{A8E9D237-3208-4867-BC08-3D1B053B1B90}" presName="node" presStyleLbl="node1" presStyleIdx="0" presStyleCnt="10" custScaleX="232634" custScaleY="174284" custRadScaleRad="84570" custRadScaleInc="-580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C9D8C-03A0-4181-8F42-E9B5F5A15086}" type="pres">
      <dgm:prSet presAssocID="{EA114F5D-F112-467E-9485-D349E2198BC2}" presName="parTrans" presStyleLbl="bgSibTrans2D1" presStyleIdx="1" presStyleCnt="10"/>
      <dgm:spPr/>
      <dgm:t>
        <a:bodyPr/>
        <a:lstStyle/>
        <a:p>
          <a:endParaRPr lang="ru-RU"/>
        </a:p>
      </dgm:t>
    </dgm:pt>
    <dgm:pt modelId="{6477BD96-B87F-46AE-A572-AC6202D3F7D2}" type="pres">
      <dgm:prSet presAssocID="{B17F3666-B343-449C-8036-0C0606D3F9D2}" presName="node" presStyleLbl="node1" presStyleIdx="1" presStyleCnt="10" custAng="0" custScaleX="235504" custScaleY="194325" custRadScaleRad="86337" custRadScaleInc="-7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A33B0-32FF-47B3-BB72-C1A466111B2C}" type="pres">
      <dgm:prSet presAssocID="{662C8AA2-7D44-45FE-A8F0-A8F3C464C42A}" presName="parTrans" presStyleLbl="bgSibTrans2D1" presStyleIdx="2" presStyleCnt="10"/>
      <dgm:spPr/>
      <dgm:t>
        <a:bodyPr/>
        <a:lstStyle/>
        <a:p>
          <a:endParaRPr lang="ru-RU"/>
        </a:p>
      </dgm:t>
    </dgm:pt>
    <dgm:pt modelId="{EE0B289C-2AD0-4F2E-913A-8BD7A823429B}" type="pres">
      <dgm:prSet presAssocID="{1C8FE036-8FDA-4F7E-BFB8-42F425AD58AF}" presName="node" presStyleLbl="node1" presStyleIdx="2" presStyleCnt="10" custScaleX="215107" custScaleY="200246" custRadScaleRad="116944" custRadScaleInc="14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12066-EDD7-4F14-B742-676F93017CFF}" type="pres">
      <dgm:prSet presAssocID="{C032B6FF-8AC5-44CA-9BFE-81BA6C6438C5}" presName="parTrans" presStyleLbl="bgSibTrans2D1" presStyleIdx="3" presStyleCnt="10"/>
      <dgm:spPr/>
      <dgm:t>
        <a:bodyPr/>
        <a:lstStyle/>
        <a:p>
          <a:endParaRPr lang="ru-RU"/>
        </a:p>
      </dgm:t>
    </dgm:pt>
    <dgm:pt modelId="{5DAFE724-CD3D-49F2-A1C6-2DCAE917BA1D}" type="pres">
      <dgm:prSet presAssocID="{0B82B935-C0FC-40A5-B19F-932B04F8588F}" presName="node" presStyleLbl="node1" presStyleIdx="3" presStyleCnt="10" custScaleX="207655" custScaleY="201124" custRadScaleRad="99196" custRadScaleInc="95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52214-74FE-448C-A675-12E1D2C54524}" type="pres">
      <dgm:prSet presAssocID="{F1F6C186-655D-4C05-98C0-E6770700826D}" presName="parTrans" presStyleLbl="bgSibTrans2D1" presStyleIdx="4" presStyleCnt="10"/>
      <dgm:spPr/>
      <dgm:t>
        <a:bodyPr/>
        <a:lstStyle/>
        <a:p>
          <a:endParaRPr lang="ru-RU"/>
        </a:p>
      </dgm:t>
    </dgm:pt>
    <dgm:pt modelId="{E613E482-2681-4EBF-8043-CEBA8AF5FC9F}" type="pres">
      <dgm:prSet presAssocID="{EBB11263-B22B-4A75-BCAB-B27C4806456B}" presName="node" presStyleLbl="node1" presStyleIdx="4" presStyleCnt="10" custScaleX="204166" custScaleY="225869" custRadScaleRad="92277" custRadScaleInc="172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7EB80-24D0-405F-8D1C-9BA827075325}" type="pres">
      <dgm:prSet presAssocID="{B55EECF1-9F7B-4599-9420-9996A1CD4E0D}" presName="parTrans" presStyleLbl="bgSibTrans2D1" presStyleIdx="5" presStyleCnt="10"/>
      <dgm:spPr/>
      <dgm:t>
        <a:bodyPr/>
        <a:lstStyle/>
        <a:p>
          <a:endParaRPr lang="ru-RU"/>
        </a:p>
      </dgm:t>
    </dgm:pt>
    <dgm:pt modelId="{22BE5BE1-E766-424E-843A-E873016903FF}" type="pres">
      <dgm:prSet presAssocID="{3BF928B6-6A4C-4526-956C-488E8F3905DA}" presName="node" presStyleLbl="node1" presStyleIdx="5" presStyleCnt="10" custScaleX="176260" custScaleY="190925" custRadScaleRad="141059" custRadScaleInc="163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7FE64-AFBB-43BE-9E81-1933AF613DA4}" type="pres">
      <dgm:prSet presAssocID="{8D9F5FA8-50DE-41DC-B8C6-D87CE0170188}" presName="parTrans" presStyleLbl="bgSibTrans2D1" presStyleIdx="6" presStyleCnt="10"/>
      <dgm:spPr/>
      <dgm:t>
        <a:bodyPr/>
        <a:lstStyle/>
        <a:p>
          <a:endParaRPr lang="ru-RU"/>
        </a:p>
      </dgm:t>
    </dgm:pt>
    <dgm:pt modelId="{5923882B-D392-4525-AEA2-DA15BAE07A94}" type="pres">
      <dgm:prSet presAssocID="{527ACE1B-C1A0-4656-9557-8F853C788A78}" presName="node" presStyleLbl="node1" presStyleIdx="6" presStyleCnt="10" custScaleX="208418" custScaleY="144411" custRadScaleRad="104465" custRadScaleInc="146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003DDD-5E35-4403-B4B7-E4DC506BBF77}" type="pres">
      <dgm:prSet presAssocID="{61DE913D-DEC3-4CE3-B338-0929555EC1A1}" presName="parTrans" presStyleLbl="bgSibTrans2D1" presStyleIdx="7" presStyleCnt="10"/>
      <dgm:spPr/>
      <dgm:t>
        <a:bodyPr/>
        <a:lstStyle/>
        <a:p>
          <a:endParaRPr lang="ru-RU"/>
        </a:p>
      </dgm:t>
    </dgm:pt>
    <dgm:pt modelId="{AB1AF352-0A35-4BDF-A518-91B5BA8153CB}" type="pres">
      <dgm:prSet presAssocID="{6B4FC789-7B1E-4D69-A5F8-601916A262E7}" presName="node" presStyleLbl="node1" presStyleIdx="7" presStyleCnt="10" custScaleX="200289" custScaleY="147787" custRadScaleRad="92946" custRadScaleInc="132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CCCD7B-E362-4F32-80C7-C8CE22328276}" type="pres">
      <dgm:prSet presAssocID="{4B127CDD-8DB3-4B2B-8FA7-31F3C83CBB73}" presName="parTrans" presStyleLbl="bgSibTrans2D1" presStyleIdx="8" presStyleCnt="10"/>
      <dgm:spPr/>
      <dgm:t>
        <a:bodyPr/>
        <a:lstStyle/>
        <a:p>
          <a:endParaRPr lang="ru-RU"/>
        </a:p>
      </dgm:t>
    </dgm:pt>
    <dgm:pt modelId="{1D866ACB-D484-4ACE-A74E-E464B4B43634}" type="pres">
      <dgm:prSet presAssocID="{8A52AED7-6954-4055-8523-6A3961DEA8FD}" presName="node" presStyleLbl="node1" presStyleIdx="8" presStyleCnt="10" custScaleX="173590" custScaleY="129975" custRadScaleRad="74897" custRadScaleInc="131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29489-0155-4E3B-AC59-198DF54FFC2D}" type="pres">
      <dgm:prSet presAssocID="{0E170465-1273-4038-BDF4-A2EA1595A468}" presName="parTrans" presStyleLbl="bgSibTrans2D1" presStyleIdx="9" presStyleCnt="10"/>
      <dgm:spPr/>
      <dgm:t>
        <a:bodyPr/>
        <a:lstStyle/>
        <a:p>
          <a:endParaRPr lang="ru-RU"/>
        </a:p>
      </dgm:t>
    </dgm:pt>
    <dgm:pt modelId="{2EE70B92-9E9E-42CF-B7BD-2889F2876351}" type="pres">
      <dgm:prSet presAssocID="{85ABD451-2A88-47FB-BFD4-8ABCF225D336}" presName="node" presStyleLbl="node1" presStyleIdx="9" presStyleCnt="10" custScaleX="291218" custRadScaleRad="16731" custRadScaleInc="478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F1795C-FA3C-454B-915C-51FE2324190D}" type="presOf" srcId="{8A52AED7-6954-4055-8523-6A3961DEA8FD}" destId="{1D866ACB-D484-4ACE-A74E-E464B4B43634}" srcOrd="0" destOrd="0" presId="urn:microsoft.com/office/officeart/2005/8/layout/radial4"/>
    <dgm:cxn modelId="{83DF873B-BFE1-45A4-A097-8880D7B4B2DE}" type="presOf" srcId="{A8E9D237-3208-4867-BC08-3D1B053B1B90}" destId="{56634CC3-5C86-4EFF-BF61-9A5098FF9C36}" srcOrd="0" destOrd="0" presId="urn:microsoft.com/office/officeart/2005/8/layout/radial4"/>
    <dgm:cxn modelId="{EAA79E9B-8B93-4485-928D-9D3A0EBFBBB2}" srcId="{01C0EF09-C565-4E6A-9A92-BAF80AC535B1}" destId="{EBB11263-B22B-4A75-BCAB-B27C4806456B}" srcOrd="4" destOrd="0" parTransId="{F1F6C186-655D-4C05-98C0-E6770700826D}" sibTransId="{1419687F-9EE9-45CC-932E-FDABC12B6DA5}"/>
    <dgm:cxn modelId="{CB1871CA-6563-4542-8B16-5C9DB5E11B04}" type="presOf" srcId="{85ABD451-2A88-47FB-BFD4-8ABCF225D336}" destId="{2EE70B92-9E9E-42CF-B7BD-2889F2876351}" srcOrd="0" destOrd="0" presId="urn:microsoft.com/office/officeart/2005/8/layout/radial4"/>
    <dgm:cxn modelId="{E69E0AB5-C5D3-4C56-8A11-5874C609E204}" srcId="{01C0EF09-C565-4E6A-9A92-BAF80AC535B1}" destId="{3BF928B6-6A4C-4526-956C-488E8F3905DA}" srcOrd="5" destOrd="0" parTransId="{B55EECF1-9F7B-4599-9420-9996A1CD4E0D}" sibTransId="{7869F1C7-C80D-43C3-9A4A-4B01D324B31F}"/>
    <dgm:cxn modelId="{919A635A-CCD1-419E-9D0F-585151BFD209}" srcId="{01C0EF09-C565-4E6A-9A92-BAF80AC535B1}" destId="{85ABD451-2A88-47FB-BFD4-8ABCF225D336}" srcOrd="9" destOrd="0" parTransId="{0E170465-1273-4038-BDF4-A2EA1595A468}" sibTransId="{644DEB96-E4DC-4A58-993B-145CDDA1ECEE}"/>
    <dgm:cxn modelId="{8A052A80-DB87-4DF3-A4D9-2B26ECAF4FC3}" type="presOf" srcId="{3BF928B6-6A4C-4526-956C-488E8F3905DA}" destId="{22BE5BE1-E766-424E-843A-E873016903FF}" srcOrd="0" destOrd="0" presId="urn:microsoft.com/office/officeart/2005/8/layout/radial4"/>
    <dgm:cxn modelId="{5C93ADD8-237A-4AD0-93FC-D8AF590EB809}" type="presOf" srcId="{EBB11263-B22B-4A75-BCAB-B27C4806456B}" destId="{E613E482-2681-4EBF-8043-CEBA8AF5FC9F}" srcOrd="0" destOrd="0" presId="urn:microsoft.com/office/officeart/2005/8/layout/radial4"/>
    <dgm:cxn modelId="{D0DCF7F1-1BF0-4696-982A-1F75C46686A6}" srcId="{01C0EF09-C565-4E6A-9A92-BAF80AC535B1}" destId="{8A52AED7-6954-4055-8523-6A3961DEA8FD}" srcOrd="8" destOrd="0" parTransId="{4B127CDD-8DB3-4B2B-8FA7-31F3C83CBB73}" sibTransId="{99DCE5A5-B9E3-42A0-8632-7FAAB9EE5F31}"/>
    <dgm:cxn modelId="{B3D07C51-316A-474A-AA92-38C12B78D096}" type="presOf" srcId="{4B127CDD-8DB3-4B2B-8FA7-31F3C83CBB73}" destId="{DACCCD7B-E362-4F32-80C7-C8CE22328276}" srcOrd="0" destOrd="0" presId="urn:microsoft.com/office/officeart/2005/8/layout/radial4"/>
    <dgm:cxn modelId="{70C4B1E9-F715-4191-B612-C77CD75E8D0A}" type="presOf" srcId="{B55EECF1-9F7B-4599-9420-9996A1CD4E0D}" destId="{07A7EB80-24D0-405F-8D1C-9BA827075325}" srcOrd="0" destOrd="0" presId="urn:microsoft.com/office/officeart/2005/8/layout/radial4"/>
    <dgm:cxn modelId="{BCBDD8CC-7C19-40E5-85FA-4558BFE7CF58}" srcId="{01C0EF09-C565-4E6A-9A92-BAF80AC535B1}" destId="{527ACE1B-C1A0-4656-9557-8F853C788A78}" srcOrd="6" destOrd="0" parTransId="{8D9F5FA8-50DE-41DC-B8C6-D87CE0170188}" sibTransId="{FEE29DF7-EE1C-4538-AB2F-9ED7AFFEFCC1}"/>
    <dgm:cxn modelId="{146A4EA0-9868-4897-BF30-DA8DF4F27CB8}" srcId="{01C0EF09-C565-4E6A-9A92-BAF80AC535B1}" destId="{A8E9D237-3208-4867-BC08-3D1B053B1B90}" srcOrd="0" destOrd="0" parTransId="{5450FDBF-27DA-4317-9BE9-B20D3024A06F}" sibTransId="{B59C3BF6-1613-404D-9AA0-FD8A2BE1C54A}"/>
    <dgm:cxn modelId="{A2E6BF2F-D41E-49EA-A49B-63CF4B9D0608}" srcId="{01C0EF09-C565-4E6A-9A92-BAF80AC535B1}" destId="{0B82B935-C0FC-40A5-B19F-932B04F8588F}" srcOrd="3" destOrd="0" parTransId="{C032B6FF-8AC5-44CA-9BFE-81BA6C6438C5}" sibTransId="{A5E1BE25-5687-463C-A327-CEB7BE98B0CE}"/>
    <dgm:cxn modelId="{CD2B035C-2CBE-4653-9A76-62FF0D1816FC}" type="presOf" srcId="{662C8AA2-7D44-45FE-A8F0-A8F3C464C42A}" destId="{2B0A33B0-32FF-47B3-BB72-C1A466111B2C}" srcOrd="0" destOrd="0" presId="urn:microsoft.com/office/officeart/2005/8/layout/radial4"/>
    <dgm:cxn modelId="{4E6B76C4-3F0C-4FA1-92A7-B3CF22B43B97}" type="presOf" srcId="{0E170465-1273-4038-BDF4-A2EA1595A468}" destId="{EEC29489-0155-4E3B-AC59-198DF54FFC2D}" srcOrd="0" destOrd="0" presId="urn:microsoft.com/office/officeart/2005/8/layout/radial4"/>
    <dgm:cxn modelId="{D5B12101-D8A8-4217-A565-A13BDC0452E4}" type="presOf" srcId="{EA114F5D-F112-467E-9485-D349E2198BC2}" destId="{BBCC9D8C-03A0-4181-8F42-E9B5F5A15086}" srcOrd="0" destOrd="0" presId="urn:microsoft.com/office/officeart/2005/8/layout/radial4"/>
    <dgm:cxn modelId="{B17E43D4-6E79-42A9-93D8-F33E878BBF72}" srcId="{01C0EF09-C565-4E6A-9A92-BAF80AC535B1}" destId="{6B4FC789-7B1E-4D69-A5F8-601916A262E7}" srcOrd="7" destOrd="0" parTransId="{61DE913D-DEC3-4CE3-B338-0929555EC1A1}" sibTransId="{97D268AE-3DFB-4B2A-B03B-302C7DF542FE}"/>
    <dgm:cxn modelId="{72B34D9A-46BD-42DE-A4B2-28DE4712D0F4}" type="presOf" srcId="{61DE913D-DEC3-4CE3-B338-0929555EC1A1}" destId="{DA003DDD-5E35-4403-B4B7-E4DC506BBF77}" srcOrd="0" destOrd="0" presId="urn:microsoft.com/office/officeart/2005/8/layout/radial4"/>
    <dgm:cxn modelId="{74F2D642-C61A-4E07-9E2B-224C43F9CB9A}" srcId="{01C0EF09-C565-4E6A-9A92-BAF80AC535B1}" destId="{1C8FE036-8FDA-4F7E-BFB8-42F425AD58AF}" srcOrd="2" destOrd="0" parTransId="{662C8AA2-7D44-45FE-A8F0-A8F3C464C42A}" sibTransId="{D8ABBEA7-99DD-42CF-93BF-46DDCD7BA94D}"/>
    <dgm:cxn modelId="{B1BB2D37-5E9C-4342-888E-5AE1820094A3}" type="presOf" srcId="{C0212BD8-11D1-4F61-8038-899F3B7ED5F5}" destId="{AAF5C7EF-4BC7-49E7-B0A5-C4B841185D6D}" srcOrd="0" destOrd="0" presId="urn:microsoft.com/office/officeart/2005/8/layout/radial4"/>
    <dgm:cxn modelId="{18A41C99-68B2-491B-B2D0-3C3764B5D151}" type="presOf" srcId="{F1F6C186-655D-4C05-98C0-E6770700826D}" destId="{7D552214-74FE-448C-A675-12E1D2C54524}" srcOrd="0" destOrd="0" presId="urn:microsoft.com/office/officeart/2005/8/layout/radial4"/>
    <dgm:cxn modelId="{CCE46E83-1618-4F59-9BDB-B3D468B3E53B}" type="presOf" srcId="{1C8FE036-8FDA-4F7E-BFB8-42F425AD58AF}" destId="{EE0B289C-2AD0-4F2E-913A-8BD7A823429B}" srcOrd="0" destOrd="0" presId="urn:microsoft.com/office/officeart/2005/8/layout/radial4"/>
    <dgm:cxn modelId="{5E49357E-75BC-4320-9F02-D728CCA8D90B}" srcId="{01C0EF09-C565-4E6A-9A92-BAF80AC535B1}" destId="{B17F3666-B343-449C-8036-0C0606D3F9D2}" srcOrd="1" destOrd="0" parTransId="{EA114F5D-F112-467E-9485-D349E2198BC2}" sibTransId="{AF4C2DA8-6EF6-4D60-8283-CB13E6D58DC1}"/>
    <dgm:cxn modelId="{019F0C8A-8CDB-4A7E-8539-A2E39EF1AF11}" type="presOf" srcId="{B17F3666-B343-449C-8036-0C0606D3F9D2}" destId="{6477BD96-B87F-46AE-A572-AC6202D3F7D2}" srcOrd="0" destOrd="0" presId="urn:microsoft.com/office/officeart/2005/8/layout/radial4"/>
    <dgm:cxn modelId="{FDF18F5C-8A78-4BA8-975F-70CE9714BC8C}" type="presOf" srcId="{0B82B935-C0FC-40A5-B19F-932B04F8588F}" destId="{5DAFE724-CD3D-49F2-A1C6-2DCAE917BA1D}" srcOrd="0" destOrd="0" presId="urn:microsoft.com/office/officeart/2005/8/layout/radial4"/>
    <dgm:cxn modelId="{2707F4CB-6BFE-4B27-9160-3960CFAE654C}" type="presOf" srcId="{C032B6FF-8AC5-44CA-9BFE-81BA6C6438C5}" destId="{B3A12066-EDD7-4F14-B742-676F93017CFF}" srcOrd="0" destOrd="0" presId="urn:microsoft.com/office/officeart/2005/8/layout/radial4"/>
    <dgm:cxn modelId="{2C56F53C-DED3-46E1-B20C-5893F7036179}" type="presOf" srcId="{01C0EF09-C565-4E6A-9A92-BAF80AC535B1}" destId="{6BF4DF13-C4A8-4F5C-A372-B5E6890B8C11}" srcOrd="0" destOrd="0" presId="urn:microsoft.com/office/officeart/2005/8/layout/radial4"/>
    <dgm:cxn modelId="{F6C49CDD-0C5E-4831-AC63-999163F8E58E}" type="presOf" srcId="{527ACE1B-C1A0-4656-9557-8F853C788A78}" destId="{5923882B-D392-4525-AEA2-DA15BAE07A94}" srcOrd="0" destOrd="0" presId="urn:microsoft.com/office/officeart/2005/8/layout/radial4"/>
    <dgm:cxn modelId="{25E88C8F-96AF-49B2-9A3D-5D12074F2014}" type="presOf" srcId="{6B4FC789-7B1E-4D69-A5F8-601916A262E7}" destId="{AB1AF352-0A35-4BDF-A518-91B5BA8153CB}" srcOrd="0" destOrd="0" presId="urn:microsoft.com/office/officeart/2005/8/layout/radial4"/>
    <dgm:cxn modelId="{2FB2619D-3762-4FB8-9A34-D40A3D50BAAC}" type="presOf" srcId="{8D9F5FA8-50DE-41DC-B8C6-D87CE0170188}" destId="{B4C7FE64-AFBB-43BE-9E81-1933AF613DA4}" srcOrd="0" destOrd="0" presId="urn:microsoft.com/office/officeart/2005/8/layout/radial4"/>
    <dgm:cxn modelId="{2F865BC4-C700-471E-884C-AF02E591CF69}" type="presOf" srcId="{5450FDBF-27DA-4317-9BE9-B20D3024A06F}" destId="{19F3989E-E231-4804-9002-F5ED9DC5FDDA}" srcOrd="0" destOrd="0" presId="urn:microsoft.com/office/officeart/2005/8/layout/radial4"/>
    <dgm:cxn modelId="{6A09B01E-E16B-4973-8D9A-D37C5B86558D}" srcId="{C0212BD8-11D1-4F61-8038-899F3B7ED5F5}" destId="{01C0EF09-C565-4E6A-9A92-BAF80AC535B1}" srcOrd="0" destOrd="0" parTransId="{20604A5B-7598-4679-A659-19606270966B}" sibTransId="{F73C849A-0224-43D1-8E6C-407D0C4FE4D0}"/>
    <dgm:cxn modelId="{1B797094-F2F2-4B43-986D-B5E39FA20C24}" type="presParOf" srcId="{AAF5C7EF-4BC7-49E7-B0A5-C4B841185D6D}" destId="{6BF4DF13-C4A8-4F5C-A372-B5E6890B8C11}" srcOrd="0" destOrd="0" presId="urn:microsoft.com/office/officeart/2005/8/layout/radial4"/>
    <dgm:cxn modelId="{CBBC9381-1D6E-4A5C-91A5-1FF324A957DE}" type="presParOf" srcId="{AAF5C7EF-4BC7-49E7-B0A5-C4B841185D6D}" destId="{19F3989E-E231-4804-9002-F5ED9DC5FDDA}" srcOrd="1" destOrd="0" presId="urn:microsoft.com/office/officeart/2005/8/layout/radial4"/>
    <dgm:cxn modelId="{0BAF497A-BEEE-4DA8-A009-E1FF7AE66160}" type="presParOf" srcId="{AAF5C7EF-4BC7-49E7-B0A5-C4B841185D6D}" destId="{56634CC3-5C86-4EFF-BF61-9A5098FF9C36}" srcOrd="2" destOrd="0" presId="urn:microsoft.com/office/officeart/2005/8/layout/radial4"/>
    <dgm:cxn modelId="{D2D50CA8-25BC-4077-B13A-CC27EA174597}" type="presParOf" srcId="{AAF5C7EF-4BC7-49E7-B0A5-C4B841185D6D}" destId="{BBCC9D8C-03A0-4181-8F42-E9B5F5A15086}" srcOrd="3" destOrd="0" presId="urn:microsoft.com/office/officeart/2005/8/layout/radial4"/>
    <dgm:cxn modelId="{1E11A09B-0B54-4596-9061-1BDEBA893573}" type="presParOf" srcId="{AAF5C7EF-4BC7-49E7-B0A5-C4B841185D6D}" destId="{6477BD96-B87F-46AE-A572-AC6202D3F7D2}" srcOrd="4" destOrd="0" presId="urn:microsoft.com/office/officeart/2005/8/layout/radial4"/>
    <dgm:cxn modelId="{539EE652-3662-4ACF-B988-C6B88AB3BB1A}" type="presParOf" srcId="{AAF5C7EF-4BC7-49E7-B0A5-C4B841185D6D}" destId="{2B0A33B0-32FF-47B3-BB72-C1A466111B2C}" srcOrd="5" destOrd="0" presId="urn:microsoft.com/office/officeart/2005/8/layout/radial4"/>
    <dgm:cxn modelId="{128CD00A-BB15-4C3C-991C-289EAC48FA5A}" type="presParOf" srcId="{AAF5C7EF-4BC7-49E7-B0A5-C4B841185D6D}" destId="{EE0B289C-2AD0-4F2E-913A-8BD7A823429B}" srcOrd="6" destOrd="0" presId="urn:microsoft.com/office/officeart/2005/8/layout/radial4"/>
    <dgm:cxn modelId="{7BB64AEA-80C0-41D1-A9A2-6226A1A7F08A}" type="presParOf" srcId="{AAF5C7EF-4BC7-49E7-B0A5-C4B841185D6D}" destId="{B3A12066-EDD7-4F14-B742-676F93017CFF}" srcOrd="7" destOrd="0" presId="urn:microsoft.com/office/officeart/2005/8/layout/radial4"/>
    <dgm:cxn modelId="{40318769-3105-438F-9CFC-378B95CF5237}" type="presParOf" srcId="{AAF5C7EF-4BC7-49E7-B0A5-C4B841185D6D}" destId="{5DAFE724-CD3D-49F2-A1C6-2DCAE917BA1D}" srcOrd="8" destOrd="0" presId="urn:microsoft.com/office/officeart/2005/8/layout/radial4"/>
    <dgm:cxn modelId="{E7EBD2CC-5E74-4F52-8231-BE9DD96252B8}" type="presParOf" srcId="{AAF5C7EF-4BC7-49E7-B0A5-C4B841185D6D}" destId="{7D552214-74FE-448C-A675-12E1D2C54524}" srcOrd="9" destOrd="0" presId="urn:microsoft.com/office/officeart/2005/8/layout/radial4"/>
    <dgm:cxn modelId="{367ACA70-7945-48A2-B656-3B1735FB1736}" type="presParOf" srcId="{AAF5C7EF-4BC7-49E7-B0A5-C4B841185D6D}" destId="{E613E482-2681-4EBF-8043-CEBA8AF5FC9F}" srcOrd="10" destOrd="0" presId="urn:microsoft.com/office/officeart/2005/8/layout/radial4"/>
    <dgm:cxn modelId="{4B3E2327-0DDA-4CDB-BB4E-16459CCA5448}" type="presParOf" srcId="{AAF5C7EF-4BC7-49E7-B0A5-C4B841185D6D}" destId="{07A7EB80-24D0-405F-8D1C-9BA827075325}" srcOrd="11" destOrd="0" presId="urn:microsoft.com/office/officeart/2005/8/layout/radial4"/>
    <dgm:cxn modelId="{F6AD9D4E-80FF-4E5D-B138-8FD26B3FD3FC}" type="presParOf" srcId="{AAF5C7EF-4BC7-49E7-B0A5-C4B841185D6D}" destId="{22BE5BE1-E766-424E-843A-E873016903FF}" srcOrd="12" destOrd="0" presId="urn:microsoft.com/office/officeart/2005/8/layout/radial4"/>
    <dgm:cxn modelId="{156A0DB4-3BDF-44AB-A5AF-54AEFD5DD425}" type="presParOf" srcId="{AAF5C7EF-4BC7-49E7-B0A5-C4B841185D6D}" destId="{B4C7FE64-AFBB-43BE-9E81-1933AF613DA4}" srcOrd="13" destOrd="0" presId="urn:microsoft.com/office/officeart/2005/8/layout/radial4"/>
    <dgm:cxn modelId="{A5ED8C30-EB87-4CC6-AACC-5E41928BF0FB}" type="presParOf" srcId="{AAF5C7EF-4BC7-49E7-B0A5-C4B841185D6D}" destId="{5923882B-D392-4525-AEA2-DA15BAE07A94}" srcOrd="14" destOrd="0" presId="urn:microsoft.com/office/officeart/2005/8/layout/radial4"/>
    <dgm:cxn modelId="{64D8B4AC-15A6-4B54-984D-118EA9ABE0C9}" type="presParOf" srcId="{AAF5C7EF-4BC7-49E7-B0A5-C4B841185D6D}" destId="{DA003DDD-5E35-4403-B4B7-E4DC506BBF77}" srcOrd="15" destOrd="0" presId="urn:microsoft.com/office/officeart/2005/8/layout/radial4"/>
    <dgm:cxn modelId="{AF80F32B-0406-4967-B76A-48F24A96068A}" type="presParOf" srcId="{AAF5C7EF-4BC7-49E7-B0A5-C4B841185D6D}" destId="{AB1AF352-0A35-4BDF-A518-91B5BA8153CB}" srcOrd="16" destOrd="0" presId="urn:microsoft.com/office/officeart/2005/8/layout/radial4"/>
    <dgm:cxn modelId="{05D8963B-A8C6-4B23-8482-AC4FBF0F615E}" type="presParOf" srcId="{AAF5C7EF-4BC7-49E7-B0A5-C4B841185D6D}" destId="{DACCCD7B-E362-4F32-80C7-C8CE22328276}" srcOrd="17" destOrd="0" presId="urn:microsoft.com/office/officeart/2005/8/layout/radial4"/>
    <dgm:cxn modelId="{1131A33A-CADD-4B61-AF90-42DFF0216453}" type="presParOf" srcId="{AAF5C7EF-4BC7-49E7-B0A5-C4B841185D6D}" destId="{1D866ACB-D484-4ACE-A74E-E464B4B43634}" srcOrd="18" destOrd="0" presId="urn:microsoft.com/office/officeart/2005/8/layout/radial4"/>
    <dgm:cxn modelId="{520A290E-758D-4493-8CDC-0F430A312031}" type="presParOf" srcId="{AAF5C7EF-4BC7-49E7-B0A5-C4B841185D6D}" destId="{EEC29489-0155-4E3B-AC59-198DF54FFC2D}" srcOrd="19" destOrd="0" presId="urn:microsoft.com/office/officeart/2005/8/layout/radial4"/>
    <dgm:cxn modelId="{EEA66E42-A1C3-47D2-851F-9E800F8E78FA}" type="presParOf" srcId="{AAF5C7EF-4BC7-49E7-B0A5-C4B841185D6D}" destId="{2EE70B92-9E9E-42CF-B7BD-2889F2876351}" srcOrd="2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4DF13-C4A8-4F5C-A372-B5E6890B8C11}">
      <dsp:nvSpPr>
        <dsp:cNvPr id="0" name=""/>
        <dsp:cNvSpPr/>
      </dsp:nvSpPr>
      <dsp:spPr>
        <a:xfrm>
          <a:off x="3648639" y="2836941"/>
          <a:ext cx="3965274" cy="238312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Педагогические условия</a:t>
          </a:r>
          <a:b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индивидуализации образования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4229340" y="3185941"/>
        <a:ext cx="2803872" cy="1685124"/>
      </dsp:txXfrm>
    </dsp:sp>
    <dsp:sp modelId="{19F3989E-E231-4804-9002-F5ED9DC5FDDA}">
      <dsp:nvSpPr>
        <dsp:cNvPr id="0" name=""/>
        <dsp:cNvSpPr/>
      </dsp:nvSpPr>
      <dsp:spPr>
        <a:xfrm rot="9353553">
          <a:off x="1231842" y="5101938"/>
          <a:ext cx="2782700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634CC3-5C86-4EFF-BF61-9A5098FF9C36}">
      <dsp:nvSpPr>
        <dsp:cNvPr id="0" name=""/>
        <dsp:cNvSpPr/>
      </dsp:nvSpPr>
      <dsp:spPr>
        <a:xfrm>
          <a:off x="-204484" y="5009268"/>
          <a:ext cx="3115358" cy="18671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Возможность выбора (содержания, вида деятельности, материалов, места и способов действий, партнерства)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-149797" y="5063955"/>
        <a:ext cx="3005984" cy="1757789"/>
      </dsp:txXfrm>
    </dsp:sp>
    <dsp:sp modelId="{BBCC9D8C-03A0-4181-8F42-E9B5F5A15086}">
      <dsp:nvSpPr>
        <dsp:cNvPr id="0" name=""/>
        <dsp:cNvSpPr/>
      </dsp:nvSpPr>
      <dsp:spPr>
        <a:xfrm rot="10409273">
          <a:off x="1416899" y="4114291"/>
          <a:ext cx="2149215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77BD96-B87F-46AE-A572-AC6202D3F7D2}">
      <dsp:nvSpPr>
        <dsp:cNvPr id="0" name=""/>
        <dsp:cNvSpPr/>
      </dsp:nvSpPr>
      <dsp:spPr>
        <a:xfrm>
          <a:off x="-153063" y="3467847"/>
          <a:ext cx="3153792" cy="2081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Способность ребенка выбирать из своих многочисленных желаний, те, за реализацию которых он готов нести ответственность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-92087" y="3528823"/>
        <a:ext cx="3031840" cy="1959917"/>
      </dsp:txXfrm>
    </dsp:sp>
    <dsp:sp modelId="{2B0A33B0-32FF-47B3-BB72-C1A466111B2C}">
      <dsp:nvSpPr>
        <dsp:cNvPr id="0" name=""/>
        <dsp:cNvSpPr/>
      </dsp:nvSpPr>
      <dsp:spPr>
        <a:xfrm rot="12459110">
          <a:off x="1276035" y="2227625"/>
          <a:ext cx="2876751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0B289C-2AD0-4F2E-913A-8BD7A823429B}">
      <dsp:nvSpPr>
        <dsp:cNvPr id="0" name=""/>
        <dsp:cNvSpPr/>
      </dsp:nvSpPr>
      <dsp:spPr>
        <a:xfrm>
          <a:off x="0" y="760043"/>
          <a:ext cx="2880642" cy="21453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Поддержка в ходе поисков, проб и ошибок при реализации собственных желаний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62834" y="822877"/>
        <a:ext cx="2754974" cy="2019635"/>
      </dsp:txXfrm>
    </dsp:sp>
    <dsp:sp modelId="{B3A12066-EDD7-4F14-B742-676F93017CFF}">
      <dsp:nvSpPr>
        <dsp:cNvPr id="0" name=""/>
        <dsp:cNvSpPr/>
      </dsp:nvSpPr>
      <dsp:spPr>
        <a:xfrm rot="14970447">
          <a:off x="3941981" y="1649830"/>
          <a:ext cx="1804367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AFE724-CD3D-49F2-A1C6-2DCAE917BA1D}">
      <dsp:nvSpPr>
        <dsp:cNvPr id="0" name=""/>
        <dsp:cNvSpPr/>
      </dsp:nvSpPr>
      <dsp:spPr>
        <a:xfrm>
          <a:off x="3137899" y="0"/>
          <a:ext cx="2780847" cy="21547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Создание безопасной и насыщенной предметно-пространственной среды для реализации ребенком своих замыслов индивидуально или вместе с другими детьми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3201008" y="63109"/>
        <a:ext cx="2654629" cy="2028491"/>
      </dsp:txXfrm>
    </dsp:sp>
    <dsp:sp modelId="{7D552214-74FE-448C-A675-12E1D2C54524}">
      <dsp:nvSpPr>
        <dsp:cNvPr id="0" name=""/>
        <dsp:cNvSpPr/>
      </dsp:nvSpPr>
      <dsp:spPr>
        <a:xfrm rot="18275983">
          <a:off x="6084035" y="1885589"/>
          <a:ext cx="1674919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13E482-2681-4EBF-8043-CEBA8AF5FC9F}">
      <dsp:nvSpPr>
        <dsp:cNvPr id="0" name=""/>
        <dsp:cNvSpPr/>
      </dsp:nvSpPr>
      <dsp:spPr>
        <a:xfrm>
          <a:off x="6029975" y="258954"/>
          <a:ext cx="2734124" cy="24198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Поддержка и инициирование взаимодействия с другими участниками образовательных отношений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6100849" y="329828"/>
        <a:ext cx="2592376" cy="2278063"/>
      </dsp:txXfrm>
    </dsp:sp>
    <dsp:sp modelId="{07A7EB80-24D0-405F-8D1C-9BA827075325}">
      <dsp:nvSpPr>
        <dsp:cNvPr id="0" name=""/>
        <dsp:cNvSpPr/>
      </dsp:nvSpPr>
      <dsp:spPr>
        <a:xfrm rot="19542479">
          <a:off x="6791820" y="1644307"/>
          <a:ext cx="3871687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BE5BE1-E766-424E-843A-E873016903FF}">
      <dsp:nvSpPr>
        <dsp:cNvPr id="0" name=""/>
        <dsp:cNvSpPr/>
      </dsp:nvSpPr>
      <dsp:spPr>
        <a:xfrm>
          <a:off x="9146804" y="-196473"/>
          <a:ext cx="2360416" cy="20454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Знание и принятие взрослыми индивидуальных особенностей ребенка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9206713" y="-136564"/>
        <a:ext cx="2240598" cy="1925626"/>
      </dsp:txXfrm>
    </dsp:sp>
    <dsp:sp modelId="{B4C7FE64-AFBB-43BE-9E81-1933AF613DA4}">
      <dsp:nvSpPr>
        <dsp:cNvPr id="0" name=""/>
        <dsp:cNvSpPr/>
      </dsp:nvSpPr>
      <dsp:spPr>
        <a:xfrm rot="20788221">
          <a:off x="7584694" y="2968022"/>
          <a:ext cx="2641630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23882B-D392-4525-AEA2-DA15BAE07A94}">
      <dsp:nvSpPr>
        <dsp:cNvPr id="0" name=""/>
        <dsp:cNvSpPr/>
      </dsp:nvSpPr>
      <dsp:spPr>
        <a:xfrm>
          <a:off x="8794138" y="2158073"/>
          <a:ext cx="2791065" cy="15471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Готовность взрослых отступить в том случае, если их инициатива не принимается детьми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8839452" y="2203387"/>
        <a:ext cx="2700437" cy="1456495"/>
      </dsp:txXfrm>
    </dsp:sp>
    <dsp:sp modelId="{DA003DDD-5E35-4403-B4B7-E4DC506BBF77}">
      <dsp:nvSpPr>
        <dsp:cNvPr id="0" name=""/>
        <dsp:cNvSpPr/>
      </dsp:nvSpPr>
      <dsp:spPr>
        <a:xfrm rot="417732">
          <a:off x="7715218" y="4169551"/>
          <a:ext cx="2607108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AF352-0A35-4BDF-A518-91B5BA8153CB}">
      <dsp:nvSpPr>
        <dsp:cNvPr id="0" name=""/>
        <dsp:cNvSpPr/>
      </dsp:nvSpPr>
      <dsp:spPr>
        <a:xfrm>
          <a:off x="8971612" y="3808531"/>
          <a:ext cx="2682204" cy="15832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Гарантированное наличие  у детей времени для свободной деятельности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9017985" y="3854904"/>
        <a:ext cx="2589458" cy="1490546"/>
      </dsp:txXfrm>
    </dsp:sp>
    <dsp:sp modelId="{DACCCD7B-E362-4F32-80C7-C8CE22328276}">
      <dsp:nvSpPr>
        <dsp:cNvPr id="0" name=""/>
        <dsp:cNvSpPr/>
      </dsp:nvSpPr>
      <dsp:spPr>
        <a:xfrm rot="1637610">
          <a:off x="7125392" y="5191366"/>
          <a:ext cx="2575692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866ACB-D484-4ACE-A74E-E464B4B43634}">
      <dsp:nvSpPr>
        <dsp:cNvPr id="0" name=""/>
        <dsp:cNvSpPr/>
      </dsp:nvSpPr>
      <dsp:spPr>
        <a:xfrm>
          <a:off x="8395378" y="5358289"/>
          <a:ext cx="2324660" cy="13924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Амплификация детского развития</a:t>
          </a:r>
          <a:endParaRPr lang="ru-RU" sz="1400" b="1" kern="1200" dirty="0">
            <a:solidFill>
              <a:srgbClr val="002060"/>
            </a:solidFill>
          </a:endParaRPr>
        </a:p>
      </dsp:txBody>
      <dsp:txXfrm>
        <a:off x="8436162" y="5399073"/>
        <a:ext cx="2243092" cy="1310898"/>
      </dsp:txXfrm>
    </dsp:sp>
    <dsp:sp modelId="{EEC29489-0155-4E3B-AC59-198DF54FFC2D}">
      <dsp:nvSpPr>
        <dsp:cNvPr id="0" name=""/>
        <dsp:cNvSpPr/>
      </dsp:nvSpPr>
      <dsp:spPr>
        <a:xfrm rot="5241144">
          <a:off x="5239770" y="5472107"/>
          <a:ext cx="941736" cy="54523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E70B92-9E9E-42CF-B7BD-2889F2876351}">
      <dsp:nvSpPr>
        <dsp:cNvPr id="0" name=""/>
        <dsp:cNvSpPr/>
      </dsp:nvSpPr>
      <dsp:spPr>
        <a:xfrm>
          <a:off x="3782440" y="5679422"/>
          <a:ext cx="3899896" cy="10713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Реализация дополнительных образовательных программ </a:t>
          </a:r>
          <a:r>
            <a:rPr lang="ru-RU" sz="2400" kern="1200" dirty="0" smtClean="0">
              <a:solidFill>
                <a:srgbClr val="002060"/>
              </a:solidFill>
            </a:rPr>
            <a:t> </a:t>
          </a:r>
          <a:endParaRPr lang="ru-RU" sz="2400" kern="1200" dirty="0">
            <a:solidFill>
              <a:srgbClr val="002060"/>
            </a:solidFill>
          </a:endParaRPr>
        </a:p>
      </dsp:txBody>
      <dsp:txXfrm>
        <a:off x="3813818" y="5710800"/>
        <a:ext cx="3837140" cy="1008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20C13-2514-4D9C-8D4B-A10DA4FFD5A1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CC122-5347-4C75-98DE-0F72C4F2551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061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67CA5-ECF1-43FF-A31E-6BD9B21B57BB}" type="datetime1">
              <a:rPr lang="ru-RU" smtClean="0"/>
              <a:pPr/>
              <a:t>19.01.2018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625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00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580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398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76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Прямая соединительная линия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kumimoji="0" lang="ru-RU" noProof="0" dirty="0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042E67-0227-4BC3-82B0-5759BC2EE067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DCC9AE-B7F3-45CB-BB2E-3222B2AEBBC3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E58623-7ACF-43A9-B9A8-787CA2B0B620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DEFBE7-4C1B-4778-8B46-649E4193A0B2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CCFD91-7790-4468-A129-07AFFDDBA1C7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E41293-93E0-46D4-A151-C6BFE1D839E4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791C00-DC62-4142-9F6D-DA1C45AB977D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395BA2-92C5-4296-B336-F8334E18CE48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DBA5C4-3A0B-44F2-A553-77BCC15D81C0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601DC2-C9FF-4CCB-9CA8-59247185429A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о скругленным и усеч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ru-RU" sz="1800" noProof="0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ru-RU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kumimoji="0"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00A0FC-F56C-4772-9C86-2C39F56A45E8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ru-R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ru-R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Полилиния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ru-R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Полилиния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ru-R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Группа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Полилиния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ru-RU" sz="1800" noProof="0" dirty="0"/>
                </a:p>
              </p:txBody>
            </p:sp>
            <p:sp>
              <p:nvSpPr>
                <p:cNvPr id="33" name="Полилиния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ru-RU" sz="1800" noProof="0" dirty="0"/>
                </a:p>
              </p:txBody>
            </p:sp>
          </p:grpSp>
        </p:grpSp>
      </p:grp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ru-RU" noProof="0" dirty="0" smtClean="0"/>
              <a:t>Образец текста</a:t>
            </a:r>
          </a:p>
          <a:p>
            <a:pPr lvl="1" rtl="0" eaLnBrk="1" latinLnBrk="0" hangingPunct="1"/>
            <a:r>
              <a:rPr lang="ru-RU" noProof="0" dirty="0" smtClean="0"/>
              <a:t>Второй уровень</a:t>
            </a:r>
          </a:p>
          <a:p>
            <a:pPr lvl="2" rtl="0" eaLnBrk="1" latinLnBrk="0" hangingPunct="1"/>
            <a:r>
              <a:rPr lang="ru-RU" noProof="0" dirty="0" smtClean="0"/>
              <a:t>Третий уровень</a:t>
            </a:r>
          </a:p>
          <a:p>
            <a:pPr lvl="3" rtl="0" eaLnBrk="1" latinLnBrk="0" hangingPunct="1"/>
            <a:r>
              <a:rPr lang="ru-RU" noProof="0" dirty="0" smtClean="0"/>
              <a:t>Четвертый уровень</a:t>
            </a:r>
          </a:p>
          <a:p>
            <a:pPr lvl="4" rtl="0" eaLnBrk="1" latinLnBrk="0" hangingPunct="1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E2826595-62FB-4CCD-B121-F144066977C5}" type="datetime1">
              <a:rPr lang="ru-RU" noProof="0" smtClean="0"/>
              <a:t>19.01.2018</a:t>
            </a:fld>
            <a:endParaRPr lang="ru-RU" noProof="0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6090" y="451556"/>
            <a:ext cx="10622844" cy="2748844"/>
          </a:xfrm>
        </p:spPr>
        <p:txBody>
          <a:bodyPr rtlCol="0">
            <a:normAutofit/>
          </a:bodyPr>
          <a:lstStyle/>
          <a:p>
            <a:pPr rtl="0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 образовательного процесса в ДОУ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234311" y="4921956"/>
            <a:ext cx="2517423" cy="1264354"/>
          </a:xfrm>
        </p:spPr>
        <p:txBody>
          <a:bodyPr rtlCol="0">
            <a:normAutofit/>
          </a:bodyPr>
          <a:lstStyle/>
          <a:p>
            <a:pPr rtl="0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МАДОУ    д\с № 51</a:t>
            </a:r>
          </a:p>
          <a:p>
            <a:pPr rtl="0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Улан-Удэ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Жданова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1740" y="-150297"/>
            <a:ext cx="8803036" cy="635431"/>
          </a:xfrm>
        </p:spPr>
        <p:txBody>
          <a:bodyPr/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индивидуализации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23308" y="575733"/>
            <a:ext cx="5548394" cy="59955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проектов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исследовательский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информационный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ролевой проект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рефлексивный портфолио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43832" y="485134"/>
            <a:ext cx="5439905" cy="61865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: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предметно-пространственной развивающей среды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Здравствуйте, 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пришел»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"Уголок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именинника»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Паровозик желаний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Панорама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Книга рекордов»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маршрут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самооценке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самоконтролю.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выполнении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2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1333" y="514352"/>
            <a:ext cx="7089423" cy="2951337"/>
          </a:xfrm>
        </p:spPr>
        <p:txBody>
          <a:bodyPr/>
          <a:lstStyle/>
          <a:p>
            <a:r>
              <a:rPr lang="ru-RU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71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43938" y="764117"/>
            <a:ext cx="4993922" cy="5274733"/>
          </a:xfrm>
        </p:spPr>
        <p:txBody>
          <a:bodyPr rtlCol="0">
            <a:normAutofit/>
          </a:bodyPr>
          <a:lstStyle/>
          <a:p>
            <a:pPr marL="0" indent="0" fontAlgn="base">
              <a:buNone/>
            </a:pPr>
            <a:r>
              <a:rPr lang="ru-RU" b="1" dirty="0" smtClean="0"/>
              <a:t>Цель: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компетентности педагогов в вопросах индивидуализации образовательного процесса в соответствии с ФГОС 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dirty="0"/>
          </a:p>
          <a:p>
            <a:pPr marL="0" indent="0" rtl="0">
              <a:buNone/>
            </a:pPr>
            <a:endParaRPr lang="ru-RU" dirty="0" smtClean="0"/>
          </a:p>
          <a:p>
            <a:pPr lvl="8"/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7019714" y="764117"/>
            <a:ext cx="49126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Обратимся к Федеральному государственному образовательному стандарту дошкольного образования (ФГОС ДО). ФГОС ДО декларирует в качестве основного принципа «…построение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образования…» </a:t>
            </a:r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8488" y="139485"/>
            <a:ext cx="12083512" cy="6540284"/>
          </a:xfrm>
        </p:spPr>
        <p:txBody>
          <a:bodyPr rtlCol="0">
            <a:normAutofit fontScale="25000" lnSpcReduction="20000"/>
          </a:bodyPr>
          <a:lstStyle/>
          <a:p>
            <a:r>
              <a:rPr lang="ru-RU" dirty="0"/>
              <a:t>«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изменить общество, нужно воспитать другого человека. Чтобы воспитать другого человека, нужно изменить общество» Эрих  Фромм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Мои способности обнаруживались лишь тогда, когда умственный процесс шёл от меня, когда я был в активном творческом состоянии. 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БЕРДЯЕВ 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хочешь, чтобы скорее расцвёл цветок, не нужно насильно развёртывать лепестки, а нужно создать условия, при которых он сам распустится.  ЛЕВ ТОЛСТОЙ 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ты не можешь быть сосной на вершине холма, Будь маленьким деревцем в долине, но только самым лучшим деревцем. Будь кустиком, если не можешь быть деревом. Будь травой у дороги и дай отдых усталому путнику, Если не можешь быть кустиком.  Если ты не можешь быть китом, будь самым красивым окунем в озере! Все мы не можем быть капитанами, кто-то должен быть и матросом. Для всех найдется работа на корабле жизни, только найди свое дело. Работа может быть большой и малой. Мы должны делать то, что неотложно. Если ты не можешь быть широкой дорогой, будь узенькой тропинкой. Если ты не можешь быть солнцем, будь звездой на небе. Только найди свое дело и старайся стать самым лучшим! Проявляй лучшее, что в тебе есть.  ДУГЛАС МЭЛЛОХ 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«Детское, значит, соответствующее возрастному восприятию мира - яркому, рискованному, поисковому». Дети уважают умных взрослых, но им очень скучно с теми, кто очень разумен. Они ищут взрослых, которые могут с ними вместе жить, не мешая им оставаться «самими собой», уважая и признавая их самостоятельность.             О. С. Гозман: </a:t>
            </a:r>
          </a:p>
          <a:p>
            <a:r>
              <a:rPr lang="ru-RU" dirty="0"/>
              <a:t> 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48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622" y="-146755"/>
            <a:ext cx="10972800" cy="1847088"/>
          </a:xfrm>
        </p:spPr>
        <p:txBody>
          <a:bodyPr rtlCol="0">
            <a:norm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Рассмотрим, какие определения понятия «индивидуализация» даны в научной литературе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r>
              <a:rPr lang="ru-RU" b="1" dirty="0"/>
              <a:t>Индивидуализация</a:t>
            </a:r>
            <a:r>
              <a:rPr lang="ru-RU" b="1" i="1" dirty="0"/>
              <a:t> – </a:t>
            </a:r>
            <a:r>
              <a:rPr lang="ru-RU" dirty="0"/>
              <a:t> это деятельность взрослого (педагога) и самого учащегося по поддержке и развитию  этого единичного, своеобразного, того, что заложено в данном индивиде от природы, и что он приобрёл в индивидуальном опыте</a:t>
            </a:r>
            <a:r>
              <a:rPr lang="ru-RU" dirty="0" smtClean="0"/>
              <a:t>.</a:t>
            </a:r>
          </a:p>
          <a:p>
            <a:r>
              <a:rPr lang="ru-RU" b="1" dirty="0"/>
              <a:t>Индивидуализация</a:t>
            </a:r>
            <a:r>
              <a:rPr lang="ru-RU" dirty="0"/>
              <a:t> - это осуществление принципа индивидуального подхода, это организация учебного процесса с учётом индивидуальных особенностей учащихся, которая позволяет создать оптимальные условия для реализации потенциальных возможностей каждого ребенка. Индивидуальный подход в воспитании предполагает организацию педагогических воздействий  с учётом особенностей и уровня воспитанности ребёнка, а так же условий его жизнедеятельности.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0115" y="664618"/>
            <a:ext cx="10972800" cy="5410717"/>
          </a:xfrm>
        </p:spPr>
        <p:txBody>
          <a:bodyPr rtlCol="0"/>
          <a:lstStyle/>
          <a:p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мы говорим об образовании в 21 веке, необходимо представлять каким будет сам 21 век. Образование связано с той социально - экономической формацией и тем государственно- политическим устройством, в рамках которого он развивается. Говоря об образовании в 21 веке, мы с вами понимаем, что, после того как часы пробьют двенадцать, радикальных изменений в мире сразу не произойдет. В 21 век человечество захватило многое из того, что сегодня совсем не требуется........</a:t>
            </a:r>
          </a:p>
        </p:txBody>
      </p:sp>
    </p:spTree>
    <p:extLst>
      <p:ext uri="{BB962C8B-B14F-4D97-AF65-F5344CB8AC3E}">
        <p14:creationId xmlns:p14="http://schemas.microsoft.com/office/powerpoint/2010/main" val="11260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97689" y="867905"/>
            <a:ext cx="11212019" cy="500853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российском образовании усиливается роль воспитанника как субъекта деятельности: ему делегируются функции управления познавательной деятельностью, предоставляются возможности в проектировании собственных образовательных траекторий и свобода выбора учебных действий. Общественные ожидания требуют наиболее полного раскрытия личностных особенностей каждого ребенка, испытания его сил в деятельности, для 4 реализации потребностей в общении и повышения коммуникативной компетентности обучающихся. Истинное современное образование в 21 веке основывается на развитии и саморазвитии «Я»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415336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7459" y="774915"/>
            <a:ext cx="11194942" cy="5473485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– это процесс, при котором активным в выборе содержания своего образования становится сам ребенок. При индивидуализации позиция воспитанника становится активной, т.е. воспитанник выступает в качестве субъекта обучения. Задача индивидуализации – это, прежде всего, научить ребенка самостоятельно управлять своей образовательной траекторий. И тогда педагог выступает уже как помощник, наставник, репетитор. При таком подходе педагог помогает ученику выявлять и нарабатывать свои собственные техники, приемы работы, необходимые в построении своей индивидуальной образовательной программы. В итоге, успех каждого конкретного ученика сравнивают с самим собой, отмечается прогресс конкретной личности, а не всей группы</a:t>
            </a:r>
          </a:p>
        </p:txBody>
      </p:sp>
    </p:spTree>
    <p:extLst>
      <p:ext uri="{BB962C8B-B14F-4D97-AF65-F5344CB8AC3E}">
        <p14:creationId xmlns:p14="http://schemas.microsoft.com/office/powerpoint/2010/main" val="30037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514352"/>
            <a:ext cx="9934414" cy="725512"/>
          </a:xfrm>
        </p:spPr>
        <p:txBody>
          <a:bodyPr rtlCol="0">
            <a:normAutofit fontScale="90000"/>
          </a:bodyPr>
          <a:lstStyle/>
          <a:p>
            <a:r>
              <a:rPr lang="ru-RU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различать два понятия: индивидуальный подход и индивидуализации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5672380" y="1676400"/>
            <a:ext cx="5910020" cy="4572000"/>
          </a:xfrm>
        </p:spPr>
        <p:txBody>
          <a:bodyPr rtlCol="0"/>
          <a:lstStyle/>
          <a:p>
            <a:r>
              <a:rPr lang="ru-RU" dirty="0" smtClean="0"/>
              <a:t>.</a:t>
            </a:r>
            <a:r>
              <a:rPr lang="ru-RU" i="1" dirty="0"/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процесс создания и осознания индивидом собственного опыта, в котором он проявляет себя в качестве субъекта собственной деятельности, свободно определяющего и реализующего собственные цели, добровольно возлагающего на себя ответственность за результаты своей деятельности.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idx="2"/>
          </p:nvPr>
        </p:nvSpPr>
        <p:spPr>
          <a:xfrm>
            <a:off x="666427" y="1676400"/>
            <a:ext cx="5005953" cy="4572000"/>
          </a:xfrm>
        </p:spPr>
        <p:txBody>
          <a:bodyPr>
            <a:no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подход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педагогом учебно-воспитательного процесса с учетом индивидуальных особенностей ребенка. Выявление проблемных или сильных сторон в развитии ребенка и определение путей коррекции или дальнейшего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141945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969333"/>
              </p:ext>
            </p:extLst>
          </p:nvPr>
        </p:nvGraphicFramePr>
        <p:xfrm>
          <a:off x="180623" y="1"/>
          <a:ext cx="11740444" cy="6750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82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F4DF13-C4A8-4F5C-A372-B5E6890B8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6BF4DF13-C4A8-4F5C-A372-B5E6890B8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6BF4DF13-C4A8-4F5C-A372-B5E6890B8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6BF4DF13-C4A8-4F5C-A372-B5E6890B8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F3989E-E231-4804-9002-F5ED9DC5F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19F3989E-E231-4804-9002-F5ED9DC5FD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19F3989E-E231-4804-9002-F5ED9DC5F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19F3989E-E231-4804-9002-F5ED9DC5F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634CC3-5C86-4EFF-BF61-9A5098FF9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56634CC3-5C86-4EFF-BF61-9A5098FF9C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56634CC3-5C86-4EFF-BF61-9A5098FF9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56634CC3-5C86-4EFF-BF61-9A5098FF9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CC9D8C-03A0-4181-8F42-E9B5F5A150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graphicEl>
                                              <a:dgm id="{BBCC9D8C-03A0-4181-8F42-E9B5F5A150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graphicEl>
                                              <a:dgm id="{BBCC9D8C-03A0-4181-8F42-E9B5F5A150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graphicEl>
                                              <a:dgm id="{BBCC9D8C-03A0-4181-8F42-E9B5F5A150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477BD96-B87F-46AE-A572-AC6202D3F7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6477BD96-B87F-46AE-A572-AC6202D3F7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6477BD96-B87F-46AE-A572-AC6202D3F7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6477BD96-B87F-46AE-A572-AC6202D3F7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0A33B0-32FF-47B3-BB72-C1A466111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graphicEl>
                                              <a:dgm id="{2B0A33B0-32FF-47B3-BB72-C1A466111B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graphicEl>
                                              <a:dgm id="{2B0A33B0-32FF-47B3-BB72-C1A466111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2B0A33B0-32FF-47B3-BB72-C1A466111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0B289C-2AD0-4F2E-913A-8BD7A82342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graphicEl>
                                              <a:dgm id="{EE0B289C-2AD0-4F2E-913A-8BD7A82342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graphicEl>
                                              <a:dgm id="{EE0B289C-2AD0-4F2E-913A-8BD7A82342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EE0B289C-2AD0-4F2E-913A-8BD7A82342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A12066-EDD7-4F14-B742-676F93017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graphicEl>
                                              <a:dgm id="{B3A12066-EDD7-4F14-B742-676F93017C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graphicEl>
                                              <a:dgm id="{B3A12066-EDD7-4F14-B742-676F93017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B3A12066-EDD7-4F14-B742-676F93017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DAFE724-CD3D-49F2-A1C6-2DCAE917B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graphicEl>
                                              <a:dgm id="{5DAFE724-CD3D-49F2-A1C6-2DCAE917BA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graphicEl>
                                              <a:dgm id="{5DAFE724-CD3D-49F2-A1C6-2DCAE917B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5DAFE724-CD3D-49F2-A1C6-2DCAE917B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552214-74FE-448C-A675-12E1D2C54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graphicEl>
                                              <a:dgm id="{7D552214-74FE-448C-A675-12E1D2C545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7D552214-74FE-448C-A675-12E1D2C54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graphicEl>
                                              <a:dgm id="{7D552214-74FE-448C-A675-12E1D2C54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13E482-2681-4EBF-8043-CEBA8AF5F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graphicEl>
                                              <a:dgm id="{E613E482-2681-4EBF-8043-CEBA8AF5FC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E613E482-2681-4EBF-8043-CEBA8AF5F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graphicEl>
                                              <a:dgm id="{E613E482-2681-4EBF-8043-CEBA8AF5F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A7EB80-24D0-405F-8D1C-9BA827075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graphicEl>
                                              <a:dgm id="{07A7EB80-24D0-405F-8D1C-9BA8270753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graphicEl>
                                              <a:dgm id="{07A7EB80-24D0-405F-8D1C-9BA827075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07A7EB80-24D0-405F-8D1C-9BA827075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BE5BE1-E766-424E-843A-E87301690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graphicEl>
                                              <a:dgm id="{22BE5BE1-E766-424E-843A-E873016903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graphicEl>
                                              <a:dgm id="{22BE5BE1-E766-424E-843A-E87301690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graphicEl>
                                              <a:dgm id="{22BE5BE1-E766-424E-843A-E87301690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4C7FE64-AFBB-43BE-9E81-1933AF613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">
                                            <p:graphicEl>
                                              <a:dgm id="{B4C7FE64-AFBB-43BE-9E81-1933AF613D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graphicEl>
                                              <a:dgm id="{B4C7FE64-AFBB-43BE-9E81-1933AF613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B4C7FE64-AFBB-43BE-9E81-1933AF613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23882B-D392-4525-AEA2-DA15BAE07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graphicEl>
                                              <a:dgm id="{5923882B-D392-4525-AEA2-DA15BAE07A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graphicEl>
                                              <a:dgm id="{5923882B-D392-4525-AEA2-DA15BAE07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5923882B-D392-4525-AEA2-DA15BAE07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003DDD-5E35-4403-B4B7-E4DC506BB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">
                                            <p:graphicEl>
                                              <a:dgm id="{DA003DDD-5E35-4403-B4B7-E4DC506BBF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graphicEl>
                                              <a:dgm id="{DA003DDD-5E35-4403-B4B7-E4DC506BB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A003DDD-5E35-4403-B4B7-E4DC506BB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1AF352-0A35-4BDF-A518-91B5BA8153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">
                                            <p:graphicEl>
                                              <a:dgm id="{AB1AF352-0A35-4BDF-A518-91B5BA8153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>
                                            <p:graphicEl>
                                              <a:dgm id="{AB1AF352-0A35-4BDF-A518-91B5BA8153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AB1AF352-0A35-4BDF-A518-91B5BA8153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CCCD7B-E362-4F32-80C7-C8CE22328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">
                                            <p:graphicEl>
                                              <a:dgm id="{DACCCD7B-E362-4F32-80C7-C8CE223282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DACCCD7B-E362-4F32-80C7-C8CE22328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graphicEl>
                                              <a:dgm id="{DACCCD7B-E362-4F32-80C7-C8CE22328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866ACB-D484-4ACE-A74E-E464B4B43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">
                                            <p:graphicEl>
                                              <a:dgm id="{1D866ACB-D484-4ACE-A74E-E464B4B436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">
                                            <p:graphicEl>
                                              <a:dgm id="{1D866ACB-D484-4ACE-A74E-E464B4B43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">
                                            <p:graphicEl>
                                              <a:dgm id="{1D866ACB-D484-4ACE-A74E-E464B4B43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C29489-0155-4E3B-AC59-198DF54FF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">
                                            <p:graphicEl>
                                              <a:dgm id="{EEC29489-0155-4E3B-AC59-198DF54FFC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>
                                            <p:graphicEl>
                                              <a:dgm id="{EEC29489-0155-4E3B-AC59-198DF54FF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>
                                            <p:graphicEl>
                                              <a:dgm id="{EEC29489-0155-4E3B-AC59-198DF54FF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EE70B92-9E9E-42CF-B7BD-2889F2876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">
                                            <p:graphicEl>
                                              <a:dgm id="{2EE70B92-9E9E-42CF-B7BD-2889F28763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">
                                            <p:graphicEl>
                                              <a:dgm id="{2EE70B92-9E9E-42CF-B7BD-2889F2876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">
                                            <p:graphicEl>
                                              <a:dgm id="{2EE70B92-9E9E-42CF-B7BD-2889F2876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 мозгового штурма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5_TF03460637.potx" id="{F42726C0-6660-44EB-84CB-9AAEF4C07D5F}" vid="{C5E20908-8830-4429-B2D1-54A91E0450D7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Деловая презентация для мозгового штурма</Template>
  <TotalTime>210</TotalTime>
  <Words>859</Words>
  <Application>Microsoft Office PowerPoint</Application>
  <PresentationFormat>Широкоэкранный</PresentationFormat>
  <Paragraphs>67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Century Gothic</vt:lpstr>
      <vt:lpstr>Palatino Linotype</vt:lpstr>
      <vt:lpstr>Times New Roman</vt:lpstr>
      <vt:lpstr>Wingdings 2</vt:lpstr>
      <vt:lpstr>Презентация мозгового штурма</vt:lpstr>
      <vt:lpstr>Индивидуализация  образовательного процесса в ДОУ</vt:lpstr>
      <vt:lpstr>Презентация PowerPoint</vt:lpstr>
      <vt:lpstr>Презентация PowerPoint</vt:lpstr>
      <vt:lpstr>Рассмотрим, какие определения понятия «индивидуализация» даны в научной литературе</vt:lpstr>
      <vt:lpstr>Презентация PowerPoint</vt:lpstr>
      <vt:lpstr>Презентация PowerPoint</vt:lpstr>
      <vt:lpstr>Презентация PowerPoint</vt:lpstr>
      <vt:lpstr>Необходимо различать два понятия: индивидуальный подход и индивидуализации.</vt:lpstr>
      <vt:lpstr>Презентация PowerPoint</vt:lpstr>
      <vt:lpstr>Технологии индивидуализации</vt:lpstr>
      <vt:lpstr>Спасибо за внимание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Индивидуализация  образовательного процесса в ДОУ</dc:title>
  <dc:creator>nat_zhdanova</dc:creator>
  <cp:lastModifiedBy>nat_zhdanova</cp:lastModifiedBy>
  <cp:revision>18</cp:revision>
  <dcterms:created xsi:type="dcterms:W3CDTF">2018-01-18T14:42:28Z</dcterms:created>
  <dcterms:modified xsi:type="dcterms:W3CDTF">2018-01-19T04:19:09Z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