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70" r:id="rId2"/>
    <p:sldId id="257" r:id="rId3"/>
    <p:sldId id="266" r:id="rId4"/>
    <p:sldId id="263" r:id="rId5"/>
    <p:sldId id="262" r:id="rId6"/>
    <p:sldId id="265" r:id="rId7"/>
    <p:sldId id="259" r:id="rId8"/>
    <p:sldId id="261" r:id="rId9"/>
    <p:sldId id="268" r:id="rId10"/>
    <p:sldId id="271" r:id="rId11"/>
    <p:sldId id="272" r:id="rId12"/>
    <p:sldId id="273" r:id="rId13"/>
    <p:sldId id="275" r:id="rId14"/>
    <p:sldId id="276" r:id="rId15"/>
    <p:sldId id="277" r:id="rId16"/>
    <p:sldId id="27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3" d="100"/>
          <a:sy n="33" d="100"/>
        </p:scale>
        <p:origin x="-1300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Date Placeholder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/>
          </a:p>
          <a:p>
            <a:r>
              <a:rPr lang="en-US" smtClean="0"/>
              <a:t>*</a:t>
            </a:r>
            <a:endParaRPr lang="en-US"/>
          </a:p>
        </p:txBody>
      </p:sp>
      <p:sp>
        <p:nvSpPr>
          <p:cNvPr id="4" name="Slide Image Placeholder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Notes Placeholder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endParaRPr/>
          </a:p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/>
          </a:p>
          <a:p>
            <a:r>
              <a:rPr lang="en-US" smtClean="0"/>
              <a:t>#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3465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3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  <p:txBody>
          <a:bodyPr/>
          <a:lstStyle/>
          <a:p>
            <a:endParaRPr/>
          </a:p>
        </p:txBody>
      </p:sp>
      <p:sp>
        <p:nvSpPr>
          <p:cNvPr id="3" name="Notes Placeholder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6849EA89-8800-4066-B1C3-A5B8EF6D07D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3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  <p:txBody>
          <a:bodyPr/>
          <a:lstStyle/>
          <a:p>
            <a:endParaRPr/>
          </a:p>
        </p:txBody>
      </p:sp>
      <p:sp>
        <p:nvSpPr>
          <p:cNvPr id="3" name="Notes Placeholder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3F0E8890-40A3-455F-8DC6-F4081075B1AE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3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  <p:txBody>
          <a:bodyPr/>
          <a:lstStyle/>
          <a:p>
            <a:endParaRPr/>
          </a:p>
        </p:txBody>
      </p:sp>
      <p:sp>
        <p:nvSpPr>
          <p:cNvPr id="3" name="Notes Placeholder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0F15D196-2E35-4CC3-B3E1-2744AB8C1711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3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  <p:txBody>
          <a:bodyPr/>
          <a:lstStyle/>
          <a:p>
            <a:endParaRPr/>
          </a:p>
        </p:txBody>
      </p:sp>
      <p:sp>
        <p:nvSpPr>
          <p:cNvPr id="3" name="Notes Placeholder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EAD52F14-DEE3-49AD-95BF-8CA921DE236C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3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  <p:txBody>
          <a:bodyPr/>
          <a:lstStyle/>
          <a:p>
            <a:endParaRPr/>
          </a:p>
        </p:txBody>
      </p:sp>
      <p:sp>
        <p:nvSpPr>
          <p:cNvPr id="3" name="Notes Placeholder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DAB853E6-BC87-473A-B16E-4422AD6459AC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3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  <p:txBody>
          <a:bodyPr/>
          <a:lstStyle/>
          <a:p>
            <a:endParaRPr/>
          </a:p>
        </p:txBody>
      </p:sp>
      <p:sp>
        <p:nvSpPr>
          <p:cNvPr id="3" name="Notes Placeholder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AB98DC44-EEF2-4DA8-B727-19B02B0F1F05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3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  <p:txBody>
          <a:bodyPr/>
          <a:lstStyle/>
          <a:p>
            <a:endParaRPr/>
          </a:p>
        </p:txBody>
      </p:sp>
      <p:sp>
        <p:nvSpPr>
          <p:cNvPr id="3" name="Notes Placeholder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936D3935-1730-40A8-AE8E-B48A743E9505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3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  <p:txBody>
          <a:bodyPr/>
          <a:lstStyle/>
          <a:p>
            <a:endParaRPr/>
          </a:p>
        </p:txBody>
      </p:sp>
      <p:sp>
        <p:nvSpPr>
          <p:cNvPr id="3" name="Notes Placeholder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BE5FA80F-3AEA-4402-A3A9-394CD30A555C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C9E804F5-9E3C-40EE-9624-3E9E3F1C136B}" type="datetimeFigureOut">
              <a:rPr lang="ru-RU" smtClean="0"/>
              <a:pPr/>
              <a:t>21.07.2022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FB59B3AF-E695-47DE-BF31-4B684741C2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C9E804F5-9E3C-40EE-9624-3E9E3F1C136B}" type="datetimeFigureOut">
              <a:rPr lang="ru-RU" smtClean="0"/>
              <a:pPr/>
              <a:t>21.07.2022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FB59B3AF-E695-47DE-BF31-4B684741C2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C9E804F5-9E3C-40EE-9624-3E9E3F1C136B}" type="datetimeFigureOut">
              <a:rPr lang="ru-RU" smtClean="0"/>
              <a:pPr/>
              <a:t>21.07.2022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FB59B3AF-E695-47DE-BF31-4B684741C2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C9E804F5-9E3C-40EE-9624-3E9E3F1C136B}" type="datetimeFigureOut">
              <a:rPr lang="ru-RU" smtClean="0"/>
              <a:pPr/>
              <a:t>21.07.2022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FB59B3AF-E695-47DE-BF31-4B684741C2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C9E804F5-9E3C-40EE-9624-3E9E3F1C136B}" type="datetimeFigureOut">
              <a:rPr lang="ru-RU" smtClean="0"/>
              <a:pPr/>
              <a:t>21.07.2022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FB59B3AF-E695-47DE-BF31-4B684741C2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 noEditPoints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 noEditPoints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C9E804F5-9E3C-40EE-9624-3E9E3F1C136B}" type="datetimeFigureOut">
              <a:rPr lang="ru-RU" smtClean="0"/>
              <a:pPr/>
              <a:t>21.07.2022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FB59B3AF-E695-47DE-BF31-4B684741C2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 noEditPoints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 noEditPoints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C9E804F5-9E3C-40EE-9624-3E9E3F1C136B}" type="datetimeFigureOut">
              <a:rPr lang="ru-RU" smtClean="0"/>
              <a:pPr/>
              <a:t>21.07.2022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FB59B3AF-E695-47DE-BF31-4B684741C2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C9E804F5-9E3C-40EE-9624-3E9E3F1C136B}" type="datetimeFigureOut">
              <a:rPr lang="ru-RU" smtClean="0"/>
              <a:pPr/>
              <a:t>21.07.2022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FB59B3AF-E695-47DE-BF31-4B684741C2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C9E804F5-9E3C-40EE-9624-3E9E3F1C136B}" type="datetimeFigureOut">
              <a:rPr lang="ru-RU" smtClean="0"/>
              <a:pPr/>
              <a:t>21.07.2022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FB59B3AF-E695-47DE-BF31-4B684741C2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 noEditPoints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C9E804F5-9E3C-40EE-9624-3E9E3F1C136B}" type="datetimeFigureOut">
              <a:rPr lang="ru-RU" smtClean="0"/>
              <a:pPr/>
              <a:t>21.07.2022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FB59B3AF-E695-47DE-BF31-4B684741C2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C9E804F5-9E3C-40EE-9624-3E9E3F1C136B}" type="datetimeFigureOut">
              <a:rPr lang="ru-RU" smtClean="0"/>
              <a:pPr/>
              <a:t>21.07.2022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FB59B3AF-E695-47DE-BF31-4B684741C2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34000">
              <a:srgbClr val="99CCFF"/>
            </a:gs>
            <a:gs pos="47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E804F5-9E3C-40EE-9624-3E9E3F1C136B}" type="datetimeFigureOut">
              <a:rPr lang="ru-RU" smtClean="0"/>
              <a:pPr/>
              <a:t>21.07.2022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59B3AF-E695-47DE-BF31-4B684741C27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2241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ПРАВИЛА ДЕТСКОГО САДА ДЛЯ РОДИТЕЛЕЙ</a:t>
            </a:r>
            <a:endParaRPr lang="ru-RU" dirty="0"/>
          </a:p>
        </p:txBody>
      </p:sp>
      <p:pic>
        <p:nvPicPr>
          <p:cNvPr id="19458" name="Picture 2" descr="https://i.pinimg.com/736x/85/50/9b/85509b66cbff37f98d17fa654038739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2204864"/>
            <a:ext cx="4392488" cy="34069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921919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sk\Desktop\сайт март\IMG-ac87adacc98f1b351e6efd625c67c47a-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08000" y="-381000"/>
            <a:ext cx="10160000" cy="762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k\Desktop\сайт март\IMG-0dc922607da3d50fed8b2e569077feb6-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08000" y="-381000"/>
            <a:ext cx="10160000" cy="762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1" y="273050"/>
            <a:ext cx="2386608" cy="707678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Занятия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6" name="Picture 4" descr="C:\Users\sk\Desktop\сайт март\IMG-a68f1241507b61499d5fd97f8ad91bfa-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84784"/>
            <a:ext cx="3240360" cy="4752527"/>
          </a:xfrm>
          <a:prstGeom prst="rect">
            <a:avLst/>
          </a:prstGeom>
          <a:noFill/>
        </p:spPr>
      </p:pic>
      <p:pic>
        <p:nvPicPr>
          <p:cNvPr id="3077" name="Picture 5" descr="C:\Users\sk\Desktop\сайт март\IMG-69102e0a96bfa7588ee802bf8e86098a-V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764704"/>
            <a:ext cx="4920059" cy="55446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k\Desktop\фото для сайта\изображение_viber_2022-07-20_16-36-11-770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404664"/>
            <a:ext cx="6912768" cy="61201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7" y="332656"/>
            <a:ext cx="1872208" cy="432048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Занятия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sk\Desktop\сайт март\IMG-eff41b91da9ee702b23aea2013d1268a-V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836712"/>
            <a:ext cx="4618856" cy="5112568"/>
          </a:xfrm>
          <a:prstGeom prst="rect">
            <a:avLst/>
          </a:prstGeom>
          <a:noFill/>
        </p:spPr>
      </p:pic>
      <p:pic>
        <p:nvPicPr>
          <p:cNvPr id="1026" name="Picture 2" descr="C:\Users\sk\Desktop\фото для сайта\-5204388907276417335_1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836712"/>
            <a:ext cx="3600400" cy="53285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sk\Desktop\фото для сайта\изображение_viber_2022-07-20_16-36-11-5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8352928" cy="62383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sk\Desktop\фото для сайта\-5467424872125807117_1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29058" y="285728"/>
            <a:ext cx="4429156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anchor="ctr">
            <a:prstTxWarp prst="textNoShape">
              <a:avLst/>
            </a:prstTxWarp>
            <a:spAutoFit/>
          </a:bodyPr>
          <a:lstStyle/>
          <a:p>
            <a: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FontTx/>
              <a:buNone/>
            </a:pPr>
            <a:r>
              <a:rPr kumimoji="0" lang="ru-RU" sz="2800" b="1" i="1" u="none" strike="noStrike" cap="none" baseline="0" dirty="0" smtClean="0">
                <a:ln>
                  <a:noFill/>
                </a:ln>
                <a:solidFill>
                  <a:srgbClr val="0000C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Уважаемые родители!</a:t>
            </a:r>
            <a:endParaRPr kumimoji="0" lang="ru-RU" sz="2800" b="0" i="0" u="none" strike="noStrike" cap="none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428596" y="1318897"/>
            <a:ext cx="8358246" cy="455509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anchor="ctr">
            <a:prstTxWarp prst="textNoShape">
              <a:avLst/>
            </a:prstTxWarp>
            <a:spAutoFit/>
          </a:bodyPr>
          <a:lstStyle/>
          <a:p>
            <a:pPr mar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FontTx/>
              <a:buNone/>
            </a:pPr>
            <a:r>
              <a:rPr kumimoji="0" lang="ru-RU" b="0" i="1" u="none" strike="noStrike" cap="none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</a:t>
            </a:r>
          </a:p>
          <a:p>
            <a:pPr mar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SzPct val="100000"/>
              <a:buFontTx/>
              <a:buNone/>
            </a:pP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</a:t>
            </a:r>
            <a:r>
              <a:rPr kumimoji="0" lang="ru-RU" b="0" i="1" u="none" strike="noStrike" cap="none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Детский сад работает 5 дней в неделю с 7.00 до 19.00. </a:t>
            </a:r>
          </a:p>
          <a:p>
            <a:pPr mar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SzPct val="100000"/>
              <a:buFontTx/>
              <a:buNone/>
            </a:pP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</a:t>
            </a:r>
            <a:r>
              <a:rPr kumimoji="0" lang="ru-RU" b="0" i="1" u="none" strike="noStrike" cap="none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Выходными днями являются суббота, воскресенье и </a:t>
            </a:r>
          </a:p>
          <a:p>
            <a:pPr mar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SzPct val="100000"/>
              <a:buFontTx/>
              <a:buNone/>
            </a:pP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</a:t>
            </a:r>
            <a:r>
              <a:rPr kumimoji="0" lang="ru-RU" b="0" i="1" u="none" strike="noStrike" cap="none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общегосударственные праздничные дни.</a:t>
            </a:r>
            <a:endParaRPr kumimoji="0" lang="ru-RU" b="0" i="0" u="none" strike="noStrike" cap="none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Помните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своевременный приход и уход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необходимое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правильной реализации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воспитательно-образовательного процесса.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невозможности прихода ребёнка в детский сад по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болезни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другой уважительной причине необходимо обязательно сообщить  воспитателю.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Ребёнок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посещающий детский сад более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пяти дней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должен иметь справку от врача, при возвращении после длительного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отсутствия, поле отсутствия в летний период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предоставляется справка о состоянии здоровья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Необходимо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заранее сообщать о дне выхода ребёнка в ДОУ после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отсутствия.</a:t>
            </a:r>
            <a:endParaRPr kumimoji="0" lang="ru-RU" b="0" i="0" u="none" strike="noStrike" cap="none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87811" y="1376660"/>
            <a:ext cx="3044400" cy="22325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7056" y="764704"/>
            <a:ext cx="817341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Важно!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 должны с самого начала знать весь  круг лиц (родственников), которым Вы доверяете приводить и забирать ребенка. 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Воспитателям категорически запрещается отдавать детей  лицам в нетрезвом состоянии, лицам не достигшим совершеннолетнего возраста, незнакомым лицам. </a:t>
            </a:r>
          </a:p>
          <a:p>
            <a:pPr algn="ctr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игрушками, принесенными из дома, ребенок должен следить сам, воспитатели за эти игрушки не несут ответственности.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500042"/>
            <a:ext cx="8215370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200" b="0" i="0" u="none" strike="noStrike" cap="none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вы привели ребёнка после начала занятия, пожалуйста, разденьте его и подождите вместе  с ним в приёмной до ближайшего перерыва.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200" b="0" i="0" u="none" strike="noStrike" cap="none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Педагоги готовы беседовать с вами о вашем ребёнке 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kumimoji="0" lang="ru-RU" sz="2200" b="0" i="0" u="none" strike="noStrike" cap="none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утром до 08.00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ч.</a:t>
            </a:r>
            <a:r>
              <a:rPr kumimoji="0" lang="ru-RU" sz="2200" b="0" i="0" u="none" strike="noStrike" cap="none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вечером после 16.30ч. В другое 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kumimoji="0" lang="ru-RU" sz="2200" b="0" i="0" u="none" strike="noStrike" cap="none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время воспитатель занимается с детьми, и отвлекать 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kumimoji="0" lang="ru-RU" sz="2200" b="0" i="0" u="none" strike="noStrike" cap="none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его нежелательно.</a:t>
            </a:r>
            <a:endParaRPr kumimoji="0" lang="ru-RU" sz="2200" b="0" i="0" u="none" strike="noStrike" cap="none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200" b="0" i="0" u="none" strike="noStrike" cap="none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педагогам группы независимо от их возраста необходимо обращаться уважительно, на «ВЫ», по имени и отчеству.</a:t>
            </a:r>
            <a:endParaRPr kumimoji="0" lang="ru-RU" sz="2200" b="0" i="0" u="none" strike="noStrike" cap="none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200" b="0" i="0" u="none" strike="noStrike" cap="none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Спорные и конфликтные ситуации разрешать в отсутствие детей.</a:t>
            </a:r>
            <a:endParaRPr kumimoji="0" lang="ru-RU" sz="2200" b="0" i="0" u="none" strike="noStrike" cap="none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200" b="0" i="0" u="none" strike="noStrike" cap="none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вы не смогли решить какой – либо вопрос с педагогами группы, обратитесь к администрации ДОУ (заведующему).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2200" b="0" i="0" u="none" strike="noStrike" cap="none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200" b="0" i="0" u="none" strike="noStrike" cap="none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i="1" dirty="0"/>
              <a:t>В присутствии ребенка не следует обсуждать педагогов дошкольного учреждения с родственниками или знакомыми</a:t>
            </a:r>
            <a:r>
              <a:rPr lang="ru-RU" sz="2400" b="1" i="1" dirty="0" smtClean="0"/>
              <a:t>.</a:t>
            </a:r>
            <a:endParaRPr kumimoji="0" lang="ru-RU" sz="2200" b="0" i="0" u="none" strike="noStrike" cap="none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8617" y="213269"/>
            <a:ext cx="8142757" cy="51920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</a:t>
            </a:r>
            <a:r>
              <a:rPr lang="ru-RU" sz="2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Помните: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тем как вести ребёнка в детский сад, проверьте,  соответствует ли его костюм времени года и температуре  воздуха. Проследите, чтобы одежда ребёнка не была слишком велика и не сковывала его движений.  В правильно подобранной одежде ребёнок свободно  двигается и меньше утомляется. Завязки и застёжки                                                  должны быть расположены так, чтобы ребёнок мог самостоятельно себя обслужить.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Обувь должна быть лёгкой, тёплой, точно соответствовать ноге ребёнка, легко сниматься и надеваться.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Нежелательно ношение комбинезонов.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избежать случаев травматизма, родителям необходимо проверить содержимое карманов в одежде ребёнка на наличие опасных предметов.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100" b="1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88640"/>
            <a:ext cx="8712968" cy="51216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создания комфортных условий пребывания ребенка в детском саду необходимо: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шкафу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быть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маечки, трусики, запасные колготки, носочки, сменный комплект одежды, если произойдет "авария" за приемом пищи. Дети… – народ самостоятельный. Обязательно проверяйте опрятность вещей, не забывайте забирать в стирку пижаму и спортивную форму, ну, а про ежедневную смену одежды мы даже не упоминаем. Одежда для пребывания в группе.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допускается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ношение одной и той же пары джинсов, брюк как на прогулке, так и в помещениях детского сада.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Два пакета для хранения чистого и использованного белья.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Белье, одежда и прочие вещи могут быть промаркированы.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лилиния 1"/>
          <p:cNvSpPr/>
          <p:nvPr/>
        </p:nvSpPr>
        <p:spPr>
          <a:xfrm>
            <a:off x="500034" y="428605"/>
            <a:ext cx="7500990" cy="4739759"/>
          </a:xfrm>
          <a:custGeom>
            <a:avLst/>
            <a:gdLst/>
            <a:ahLst/>
            <a:cxnLst/>
            <a:rect l="l" t="t" r="r" b="b"/>
            <a:pathLst>
              <a:path w="7572428" h="3508653">
                <a:moveTo>
                  <a:pt x="0" y="0"/>
                </a:moveTo>
                <a:lnTo>
                  <a:pt x="7572428" y="0"/>
                </a:lnTo>
                <a:lnTo>
                  <a:pt x="7572428" y="3508653"/>
                </a:lnTo>
                <a:lnTo>
                  <a:pt x="0" y="3508653"/>
                </a:lnTo>
                <a:lnTo>
                  <a:pt x="0" y="0"/>
                </a:lnTo>
                <a:close/>
              </a:path>
            </a:pathLst>
          </a:custGeom>
        </p:spPr>
        <p:txBody>
          <a:bodyPr wrap="square">
            <a:spAutoFit/>
          </a:bodyPr>
          <a:lstStyle/>
          <a:p>
            <a:r>
              <a:rPr lang="ru-RU" sz="24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</a:t>
            </a:r>
            <a:r>
              <a:rPr lang="ru-RU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внешнему виду и одежде детей</a:t>
            </a:r>
            <a:r>
              <a:rPr lang="ru-RU" sz="24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b="1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свидетельствует об ухоженности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ребёнка: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опрятный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вид, застёгнутая на все пуговицы одежда и обувь;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*умытое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лицо;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*чистые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нос, уши, руки, подстриженные ногти;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*подстриженные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тщательно расчёсанные волосы;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*чистое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нижнее бельё;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*наличие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носовых платков.</a:t>
            </a:r>
          </a:p>
          <a:p>
            <a:r>
              <a:rPr lang="ru-RU" b="1" i="1" u="sng" dirty="0" smtClean="0"/>
              <a:t>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012160" y="-171400"/>
            <a:ext cx="3424714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571472" y="545079"/>
            <a:ext cx="4071966" cy="415498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anchor="ctr">
            <a:prstTxWarp prst="textNoShape">
              <a:avLst/>
            </a:prstTxWarp>
            <a:spAutoFit/>
          </a:bodyPr>
          <a:lstStyle/>
          <a:p>
            <a:pPr mar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FontTx/>
              <a:buNone/>
            </a:pPr>
            <a:r>
              <a:rPr kumimoji="0" lang="ru-RU" sz="2200" b="1" i="1" u="none" strike="noStrike" cap="none" baseline="0" dirty="0" smtClean="0">
                <a:ln>
                  <a:noFill/>
                </a:ln>
                <a:solidFill>
                  <a:srgbClr val="800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Категорически запрещается</a:t>
            </a:r>
            <a:r>
              <a:rPr kumimoji="0" lang="ru-RU" sz="2200" b="0" i="0" u="none" strike="noStrike" cap="none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FontTx/>
              <a:buNone/>
            </a:pPr>
            <a:endParaRPr kumimoji="0" lang="ru-RU" sz="2200" b="0" i="0" u="none" strike="noStrike" cap="none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FontTx/>
              <a:buNone/>
            </a:pPr>
            <a:r>
              <a:rPr kumimoji="0" lang="ru-RU" sz="2200" b="0" i="0" u="none" strike="noStrike" cap="none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приносить в ДОУ острые, режущие, стеклянные предметы (ножницы, ножи, булавки, гвозди, проволоку, зеркала, стеклянные флаконы), а также мелкие предметы (бусинки, пуговицы и т.п.), таблетки. Давать ребёнку в детский сад жевательную резинку, леденцы, лимонад.</a:t>
            </a:r>
            <a:endParaRPr kumimoji="0" lang="ru-RU" sz="2200" b="0" i="0" u="none" strike="noStrike" cap="none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ttp://www.xxlbook.ru/imgh1163792.png"/>
          <p:cNvPicPr/>
          <p:nvPr/>
        </p:nvPicPr>
        <p:blipFill>
          <a:blip r:embed="rId3" cstate="print"/>
          <a:srcRect l="6303" t="23849" r="14915" b="9623"/>
          <a:stretch/>
        </p:blipFill>
        <p:spPr bwMode="auto">
          <a:xfrm>
            <a:off x="6588224" y="547513"/>
            <a:ext cx="2127750" cy="2567208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2" name="TextBox 1"/>
          <p:cNvSpPr txBox="1"/>
          <p:nvPr/>
        </p:nvSpPr>
        <p:spPr>
          <a:xfrm>
            <a:off x="4860032" y="3356992"/>
            <a:ext cx="40324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таких предметов опасно не только для Вашего ребенка, но и для других детей, посещающих группу. Поэтому обязательно проверьте карманы Вашего ребенка перед уходом его в детский сад.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476672"/>
            <a:ext cx="828092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взаимно вежливы!</a:t>
            </a:r>
          </a:p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Помните, Ваш малыш все впитывает от Вас, и хорошее и плохое. Чаще смотрите на себя со стороны, анализируйте свои поступки: изменяя себя, Вы изменяете своего ребенка!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546</Words>
  <Application>Microsoft Office PowerPoint</Application>
  <PresentationFormat>Экран (4:3)</PresentationFormat>
  <Paragraphs>63</Paragraphs>
  <Slides>16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ПРАВИЛА ДЕТСКОГО САДА ДЛЯ РОДИТЕЛЕЙ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Занятия </vt:lpstr>
      <vt:lpstr>Слайд 13</vt:lpstr>
      <vt:lpstr>Занятия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Памятка о правилах посещения ДОУ</dc:title>
  <dc:creator>Elena</dc:creator>
  <cp:lastModifiedBy>sk</cp:lastModifiedBy>
  <cp:revision>33</cp:revision>
  <dcterms:created xsi:type="dcterms:W3CDTF">2015-06-17T14:24:44Z</dcterms:created>
  <dcterms:modified xsi:type="dcterms:W3CDTF">2022-07-21T06:09:20Z</dcterms:modified>
</cp:coreProperties>
</file>