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5" r:id="rId3"/>
    <p:sldId id="257" r:id="rId4"/>
    <p:sldId id="263" r:id="rId5"/>
    <p:sldId id="258" r:id="rId6"/>
    <p:sldId id="262" r:id="rId7"/>
    <p:sldId id="259" r:id="rId8"/>
    <p:sldId id="260" r:id="rId9"/>
    <p:sldId id="261" r:id="rId10"/>
    <p:sldId id="264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8DDE"/>
    <a:srgbClr val="327727"/>
    <a:srgbClr val="DB31C3"/>
    <a:srgbClr val="F852D8"/>
    <a:srgbClr val="95E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433" autoAdjust="0"/>
  </p:normalViewPr>
  <p:slideViewPr>
    <p:cSldViewPr>
      <p:cViewPr varScale="1">
        <p:scale>
          <a:sx n="74" d="100"/>
          <a:sy n="74" d="100"/>
        </p:scale>
        <p:origin x="402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762E2-8C00-454E-8F31-B587EC776259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7C2FA7-5C1D-4860-8B3C-0E86DEEC4F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6736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7C2FA7-5C1D-4860-8B3C-0E86DEEC4F9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438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D7024-9270-4AC2-BE86-2FF84103DDD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D398-BE21-4B8B-9A5B-29C6C12A13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D7024-9270-4AC2-BE86-2FF84103DDD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D398-BE21-4B8B-9A5B-29C6C12A13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D7024-9270-4AC2-BE86-2FF84103DDD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D398-BE21-4B8B-9A5B-29C6C12A13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D7024-9270-4AC2-BE86-2FF84103DDD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D398-BE21-4B8B-9A5B-29C6C12A13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D7024-9270-4AC2-BE86-2FF84103DDD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D398-BE21-4B8B-9A5B-29C6C12A13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D7024-9270-4AC2-BE86-2FF84103DDD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D398-BE21-4B8B-9A5B-29C6C12A13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D7024-9270-4AC2-BE86-2FF84103DDD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D398-BE21-4B8B-9A5B-29C6C12A13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Пользовательский маке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D7024-9270-4AC2-BE86-2FF84103DDD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D398-BE21-4B8B-9A5B-29C6C12A13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D7024-9270-4AC2-BE86-2FF84103DDD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D398-BE21-4B8B-9A5B-29C6C12A13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D7024-9270-4AC2-BE86-2FF84103DDD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D398-BE21-4B8B-9A5B-29C6C12A13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D7024-9270-4AC2-BE86-2FF84103DDD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D398-BE21-4B8B-9A5B-29C6C12A13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D7024-9270-4AC2-BE86-2FF84103DDD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D398-BE21-4B8B-9A5B-29C6C12A13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BD7024-9270-4AC2-BE86-2FF84103DDD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9D398-BE21-4B8B-9A5B-29C6C12A1377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D7024-9270-4AC2-BE86-2FF84103DDD2}" type="datetimeFigureOut">
              <a:rPr lang="ru-RU" smtClean="0"/>
              <a:t>26.04.2023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9D398-BE21-4B8B-9A5B-29C6C12A1377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720080"/>
          </a:xfrm>
        </p:spPr>
        <p:txBody>
          <a:bodyPr>
            <a:normAutofit/>
          </a:bodyPr>
          <a:lstStyle/>
          <a:p>
            <a:r>
              <a:rPr lang="ru-RU" sz="1600" b="1" i="1" dirty="0" smtClean="0">
                <a:solidFill>
                  <a:srgbClr val="0070C0"/>
                </a:solidFill>
                <a:latin typeface="+mn-lt"/>
              </a:rPr>
              <a:t>Муниципальное бюджетное дошкольное образовательное учреждение</a:t>
            </a:r>
            <a:r>
              <a:rPr lang="ru-RU" sz="1600" b="1" i="1" dirty="0">
                <a:solidFill>
                  <a:srgbClr val="0070C0"/>
                </a:solidFill>
                <a:latin typeface="+mn-lt"/>
              </a:rPr>
              <a:t/>
            </a:r>
            <a:br>
              <a:rPr lang="ru-RU" sz="1600" b="1" i="1" dirty="0">
                <a:solidFill>
                  <a:srgbClr val="0070C0"/>
                </a:solidFill>
                <a:latin typeface="+mn-lt"/>
              </a:rPr>
            </a:br>
            <a:r>
              <a:rPr lang="ru-RU" sz="1600" b="1" i="1" dirty="0" smtClean="0">
                <a:solidFill>
                  <a:srgbClr val="0070C0"/>
                </a:solidFill>
                <a:latin typeface="+mn-lt"/>
              </a:rPr>
              <a:t>№ 51 «Красная шапочка»</a:t>
            </a:r>
            <a:endParaRPr lang="ru-RU" sz="1600" b="1" i="1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79712" y="4005064"/>
            <a:ext cx="6400800" cy="1752600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ru-RU" sz="1800" b="1" dirty="0" smtClean="0">
                <a:solidFill>
                  <a:srgbClr val="0070C0"/>
                </a:solidFill>
              </a:rPr>
              <a:t>                        </a:t>
            </a:r>
            <a:r>
              <a:rPr lang="ru-RU" sz="2400" b="1" dirty="0" smtClean="0">
                <a:solidFill>
                  <a:srgbClr val="0070C0"/>
                </a:solidFill>
              </a:rPr>
              <a:t>Участники проекта: </a:t>
            </a:r>
          </a:p>
          <a:p>
            <a:pPr algn="l"/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                                </a:t>
            </a:r>
            <a:r>
              <a:rPr lang="ru-RU" sz="2400" b="1" i="1" dirty="0" smtClean="0">
                <a:solidFill>
                  <a:srgbClr val="0070C0"/>
                </a:solidFill>
              </a:rPr>
              <a:t>Васюткин Максар, 6 лет</a:t>
            </a:r>
          </a:p>
          <a:p>
            <a:pPr algn="l"/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smtClean="0">
                <a:solidFill>
                  <a:srgbClr val="0070C0"/>
                </a:solidFill>
              </a:rPr>
              <a:t>                                               </a:t>
            </a:r>
          </a:p>
          <a:p>
            <a:pPr algn="l"/>
            <a:r>
              <a:rPr lang="ru-RU" sz="2400" b="1" dirty="0">
                <a:solidFill>
                  <a:srgbClr val="0070C0"/>
                </a:solidFill>
              </a:rPr>
              <a:t> </a:t>
            </a:r>
            <a:r>
              <a:rPr lang="ru-RU" sz="2400" b="1" dirty="0" smtClean="0">
                <a:solidFill>
                  <a:srgbClr val="0070C0"/>
                </a:solidFill>
              </a:rPr>
              <a:t>                    Руководитель проекта:</a:t>
            </a:r>
          </a:p>
          <a:p>
            <a:pPr algn="l"/>
            <a:r>
              <a:rPr lang="ru-RU" sz="2400" b="1" i="1" dirty="0">
                <a:solidFill>
                  <a:srgbClr val="0070C0"/>
                </a:solidFill>
              </a:rPr>
              <a:t> </a:t>
            </a:r>
            <a:r>
              <a:rPr lang="ru-RU" sz="2400" b="1" i="1" dirty="0" smtClean="0">
                <a:solidFill>
                  <a:srgbClr val="0070C0"/>
                </a:solidFill>
              </a:rPr>
              <a:t>                                Старикова Людмила Александровна</a:t>
            </a:r>
            <a:endParaRPr lang="ru-RU" sz="2400" b="1" dirty="0" smtClean="0">
              <a:solidFill>
                <a:srgbClr val="0070C0"/>
              </a:solidFill>
            </a:endParaRPr>
          </a:p>
          <a:p>
            <a:pPr algn="l"/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23728" y="1700808"/>
            <a:ext cx="54466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Проект</a:t>
            </a:r>
          </a:p>
          <a:p>
            <a:pPr algn="ctr"/>
            <a:r>
              <a:rPr lang="ru-RU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«Как пьют растения?»</a:t>
            </a:r>
            <a:endParaRPr lang="ru-RU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01589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3419872" y="2059143"/>
            <a:ext cx="3528392" cy="1468601"/>
          </a:xfrm>
          <a:prstGeom prst="wedgeRoundRectCallout">
            <a:avLst>
              <a:gd name="adj1" fmla="val -60014"/>
              <a:gd name="adj2" fmla="val 84737"/>
              <a:gd name="adj3" fmla="val 16667"/>
            </a:avLst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678405" y="2131725"/>
            <a:ext cx="279082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</a:t>
            </a:r>
          </a:p>
          <a:p>
            <a:pPr algn="ctr"/>
            <a:r>
              <a:rPr lang="ru-RU" sz="4000" b="1" spc="50" dirty="0" smtClean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внимание</a:t>
            </a:r>
            <a:endParaRPr lang="ru-RU" sz="40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56992"/>
            <a:ext cx="2590800" cy="2792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12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/>
          <p:cNvSpPr/>
          <p:nvPr/>
        </p:nvSpPr>
        <p:spPr>
          <a:xfrm>
            <a:off x="381619" y="5013176"/>
            <a:ext cx="8402848" cy="1384995"/>
          </a:xfrm>
          <a:prstGeom prst="wedgeRoundRectCallout">
            <a:avLst>
              <a:gd name="adj1" fmla="val -3247"/>
              <a:gd name="adj2" fmla="val -7761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362817" y="5013175"/>
            <a:ext cx="832801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/>
              <a:t>Мы знаем, что всем растениям нужна вода, без воды растения погибнут. Как же вода поступает в </a:t>
            </a:r>
            <a:r>
              <a:rPr lang="ru-RU" sz="1400" b="1" i="1" dirty="0" smtClean="0"/>
              <a:t>растения? В </a:t>
            </a:r>
            <a:r>
              <a:rPr lang="ru-RU" sz="1400" b="1" i="1" dirty="0"/>
              <a:t>энциклопедии мы прочитали, что корень – это главный орган растения, он закрепляет растение в почве и доставляет  растению из почвы воду с растворёнными в ней питательными веществами. У корней растения есть крохотные корневые волоски, которые сосут воду и создают корневое давление, заставляющее подниматься воду по стеблю от корней к веткам и листьям  по трубочкам – сосудам. Так происходит у всех растений.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403378"/>
            <a:ext cx="3384376" cy="45125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9" y="403378"/>
            <a:ext cx="2880320" cy="4512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3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ая прямоугольная выноска 4"/>
          <p:cNvSpPr/>
          <p:nvPr/>
        </p:nvSpPr>
        <p:spPr>
          <a:xfrm>
            <a:off x="558619" y="5445224"/>
            <a:ext cx="5964088" cy="1065029"/>
          </a:xfrm>
          <a:prstGeom prst="wedgeRoundRectCallout">
            <a:avLst>
              <a:gd name="adj1" fmla="val -38172"/>
              <a:gd name="adj2" fmla="val -78549"/>
              <a:gd name="adj3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ая прямоугольная выноска 3"/>
          <p:cNvSpPr/>
          <p:nvPr/>
        </p:nvSpPr>
        <p:spPr>
          <a:xfrm>
            <a:off x="624136" y="2492896"/>
            <a:ext cx="5892080" cy="2088232"/>
          </a:xfrm>
          <a:prstGeom prst="wedgeRoundRectCallout">
            <a:avLst>
              <a:gd name="adj1" fmla="val -36167"/>
              <a:gd name="adj2" fmla="val -62690"/>
              <a:gd name="adj3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ая прямоугольная выноска 1"/>
          <p:cNvSpPr/>
          <p:nvPr/>
        </p:nvSpPr>
        <p:spPr>
          <a:xfrm>
            <a:off x="661188" y="1196752"/>
            <a:ext cx="5869227" cy="447928"/>
          </a:xfrm>
          <a:prstGeom prst="wedgeRoundRectCallout">
            <a:avLst>
              <a:gd name="adj1" fmla="val -40978"/>
              <a:gd name="adj2" fmla="val -119768"/>
              <a:gd name="adj3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584344"/>
            <a:ext cx="3617902" cy="39053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4136" y="625738"/>
            <a:ext cx="574806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327727"/>
                </a:solidFill>
              </a:rPr>
              <a:t>Цель:</a:t>
            </a:r>
          </a:p>
          <a:p>
            <a:endParaRPr lang="ru-RU" sz="2400" b="1" dirty="0" smtClean="0">
              <a:solidFill>
                <a:srgbClr val="327727"/>
              </a:solidFill>
            </a:endParaRPr>
          </a:p>
          <a:p>
            <a:pPr algn="just"/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      Ознакомление  с  движением воды   в растениях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b="1" i="1" dirty="0">
              <a:solidFill>
                <a:srgbClr val="0070C0"/>
              </a:solidFill>
            </a:endParaRPr>
          </a:p>
          <a:p>
            <a:r>
              <a:rPr lang="ru-RU" sz="2400" b="1" dirty="0" smtClean="0">
                <a:solidFill>
                  <a:srgbClr val="327727"/>
                </a:solidFill>
              </a:rPr>
              <a:t>Задачи:</a:t>
            </a:r>
          </a:p>
          <a:p>
            <a:endParaRPr lang="ru-RU" sz="2400" b="1" dirty="0" smtClean="0">
              <a:solidFill>
                <a:srgbClr val="327727"/>
              </a:solidFill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Узнать, какой орган у растения самый главный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Узнать, для чего растениям нужен стебель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Выяснить, нужны ли растениям листья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Понять, что заставляет подниматься воду из корней в другие части растений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b="1" i="1" dirty="0" smtClean="0">
                <a:solidFill>
                  <a:schemeClr val="tx2">
                    <a:lumMod val="75000"/>
                  </a:schemeClr>
                </a:solidFill>
              </a:rPr>
              <a:t>Выяснить, могут ли пить воду срезанные растения</a:t>
            </a:r>
          </a:p>
          <a:p>
            <a:pPr algn="just"/>
            <a:endParaRPr lang="ru-RU" sz="2400" b="1" dirty="0" smtClean="0">
              <a:solidFill>
                <a:srgbClr val="327727"/>
              </a:solidFill>
            </a:endParaRPr>
          </a:p>
          <a:p>
            <a:pPr algn="just"/>
            <a:r>
              <a:rPr lang="ru-RU" sz="2400" b="1" dirty="0" smtClean="0">
                <a:solidFill>
                  <a:srgbClr val="327727"/>
                </a:solidFill>
              </a:rPr>
              <a:t>Гипотеза:</a:t>
            </a:r>
          </a:p>
          <a:p>
            <a:pPr algn="just"/>
            <a:endParaRPr lang="ru-RU" sz="2400" b="1" dirty="0" smtClean="0">
              <a:solidFill>
                <a:srgbClr val="327727"/>
              </a:solidFill>
            </a:endParaRPr>
          </a:p>
          <a:p>
            <a:pPr algn="just"/>
            <a:r>
              <a:rPr lang="ru-RU" sz="1600" b="1" i="1" dirty="0" smtClean="0">
                <a:solidFill>
                  <a:schemeClr val="tx2">
                    <a:lumMod val="75000"/>
                  </a:schemeClr>
                </a:solidFill>
              </a:rPr>
              <a:t>Если вода движется по растению, то окрашенная пищевым красителем, она изменит цвет листьев в соответствии с цветом красителя. </a:t>
            </a:r>
          </a:p>
        </p:txBody>
      </p:sp>
    </p:spTree>
    <p:extLst>
      <p:ext uri="{BB962C8B-B14F-4D97-AF65-F5344CB8AC3E}">
        <p14:creationId xmlns:p14="http://schemas.microsoft.com/office/powerpoint/2010/main" val="8036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ая прямоугольная выноска 3"/>
          <p:cNvSpPr/>
          <p:nvPr/>
        </p:nvSpPr>
        <p:spPr>
          <a:xfrm>
            <a:off x="1403648" y="5082616"/>
            <a:ext cx="5832650" cy="1224136"/>
          </a:xfrm>
          <a:prstGeom prst="wedgeRoundRectCallout">
            <a:avLst>
              <a:gd name="adj1" fmla="val -6472"/>
              <a:gd name="adj2" fmla="val -83339"/>
              <a:gd name="adj3" fmla="val 16667"/>
            </a:avLst>
          </a:prstGeom>
          <a:solidFill>
            <a:srgbClr val="EB8DDE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556793" y="5183454"/>
            <a:ext cx="5526360" cy="703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 smtClean="0"/>
              <a:t>     Тающий </a:t>
            </a:r>
            <a:r>
              <a:rPr lang="ru-RU" dirty="0"/>
              <a:t>снег увлажняет и питает </a:t>
            </a:r>
            <a:r>
              <a:rPr lang="ru-RU" dirty="0" smtClean="0"/>
              <a:t>почву, это хорошо влияет на плодородность </a:t>
            </a:r>
            <a:endParaRPr lang="ru-RU" b="1" i="1" dirty="0"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844824"/>
            <a:ext cx="2843403" cy="307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427960"/>
            <a:ext cx="2612699" cy="46042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9872" y="427960"/>
            <a:ext cx="2463255" cy="467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806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ая прямоугольная выноска 9"/>
          <p:cNvSpPr/>
          <p:nvPr/>
        </p:nvSpPr>
        <p:spPr>
          <a:xfrm>
            <a:off x="438819" y="476672"/>
            <a:ext cx="4130286" cy="2304256"/>
          </a:xfrm>
          <a:prstGeom prst="wedgeRoundRectCallout">
            <a:avLst>
              <a:gd name="adj1" fmla="val 56654"/>
              <a:gd name="adj2" fmla="val 78999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03965" y="521549"/>
            <a:ext cx="399999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 smtClean="0"/>
              <a:t>    В весенний период начинают активно садить рассаду, я помогаю бабушке с поливом, потому что вода влияет на ее рост</a:t>
            </a:r>
          </a:p>
          <a:p>
            <a:endParaRPr lang="ru-RU" sz="16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65" y="3068960"/>
            <a:ext cx="3115454" cy="3362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307" y="536584"/>
            <a:ext cx="2029925" cy="43924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1816060"/>
            <a:ext cx="2138342" cy="461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73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t="10189" r="2714" b="3303"/>
          <a:stretch/>
        </p:blipFill>
        <p:spPr>
          <a:xfrm>
            <a:off x="336305" y="692696"/>
            <a:ext cx="8422217" cy="5760640"/>
          </a:xfrm>
          <a:prstGeom prst="rect">
            <a:avLst/>
          </a:prstGeom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341512" y="2935396"/>
            <a:ext cx="3024336" cy="1877438"/>
          </a:xfrm>
          <a:prstGeom prst="wedgeRoundRectCallout">
            <a:avLst>
              <a:gd name="adj1" fmla="val 64984"/>
              <a:gd name="adj2" fmla="val -57468"/>
              <a:gd name="adj3" fmla="val 1666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67408" y="2966174"/>
            <a:ext cx="293955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i="1" dirty="0">
                <a:solidFill>
                  <a:srgbClr val="0070C0"/>
                </a:solidFill>
              </a:rPr>
              <a:t>Побеги растений испаряют воду, на место испарившейся воды из корней по стеблю снова  поступает вода, так испарение способствует передвижению воды в растениях.</a:t>
            </a: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3143257" y="305441"/>
            <a:ext cx="2808312" cy="471737"/>
          </a:xfrm>
          <a:prstGeom prst="wedgeRoundRectCallout">
            <a:avLst>
              <a:gd name="adj1" fmla="val 15000"/>
              <a:gd name="adj2" fmla="val 101002"/>
              <a:gd name="adj3" fmla="val 16667"/>
            </a:avLst>
          </a:prstGeom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Испарение</a:t>
            </a:r>
            <a:endParaRPr lang="ru-RU" sz="2800" b="1" dirty="0">
              <a:solidFill>
                <a:srgbClr val="0070C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463" y="692696"/>
            <a:ext cx="2576055" cy="277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108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ая прямоугольная выноска 2"/>
          <p:cNvSpPr/>
          <p:nvPr/>
        </p:nvSpPr>
        <p:spPr>
          <a:xfrm>
            <a:off x="4373352" y="5350055"/>
            <a:ext cx="4381909" cy="900680"/>
          </a:xfrm>
          <a:prstGeom prst="wedgeRoundRectCallout">
            <a:avLst>
              <a:gd name="adj1" fmla="val -63628"/>
              <a:gd name="adj2" fmla="val 29868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349863" y="3140968"/>
            <a:ext cx="3948538" cy="864096"/>
          </a:xfrm>
          <a:prstGeom prst="wedgeRoundRectCallout">
            <a:avLst>
              <a:gd name="adj1" fmla="val 77430"/>
              <a:gd name="adj2" fmla="val 14344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кругленная прямоугольная выноска 11"/>
          <p:cNvSpPr/>
          <p:nvPr/>
        </p:nvSpPr>
        <p:spPr>
          <a:xfrm>
            <a:off x="4626294" y="476672"/>
            <a:ext cx="4066119" cy="974035"/>
          </a:xfrm>
          <a:prstGeom prst="wedgeRoundRectCallout">
            <a:avLst>
              <a:gd name="adj1" fmla="val -63193"/>
              <a:gd name="adj2" fmla="val 82454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50615" y="496600"/>
            <a:ext cx="39517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/>
              <a:t>Чтобы в этом убедиться,  мы провели ещё один опыт: Мы взяли  4 стакана с водой, пищевые красители, листья пекинской капусты</a:t>
            </a:r>
            <a:endParaRPr lang="ru-RU" sz="1400" b="1" i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49862" y="3116287"/>
            <a:ext cx="387631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i="1" dirty="0" smtClean="0"/>
              <a:t>Добавили  в один стакан пищевой краситель жёлтого цвета, во второй – красного, в третий – синего, в четвёртый - зелёного цвета</a:t>
            </a:r>
            <a:endParaRPr lang="ru-RU" sz="1400" b="1" i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437632" y="5473906"/>
            <a:ext cx="4231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 smtClean="0"/>
              <a:t>И поставили </a:t>
            </a:r>
            <a:r>
              <a:rPr lang="ru-RU" sz="1400" b="1" i="1" dirty="0"/>
              <a:t>в них по одному листу пекинской капусты. Оставили их на ночь</a:t>
            </a:r>
            <a:r>
              <a:rPr lang="ru-RU" sz="1400" dirty="0"/>
              <a:t>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035" y="332655"/>
            <a:ext cx="1702798" cy="27836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4763" y="1561126"/>
            <a:ext cx="2009179" cy="372700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4422" y="4070394"/>
            <a:ext cx="1509386" cy="238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8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Овальная выноска 14"/>
          <p:cNvSpPr/>
          <p:nvPr/>
        </p:nvSpPr>
        <p:spPr>
          <a:xfrm>
            <a:off x="395536" y="3902191"/>
            <a:ext cx="3384376" cy="1800200"/>
          </a:xfrm>
          <a:prstGeom prst="wedgeEllipseCallout">
            <a:avLst>
              <a:gd name="adj1" fmla="val 60801"/>
              <a:gd name="adj2" fmla="val 25869"/>
            </a:avLst>
          </a:prstGeom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700" r="8614" b="9373"/>
          <a:stretch/>
        </p:blipFill>
        <p:spPr>
          <a:xfrm>
            <a:off x="4391403" y="3363453"/>
            <a:ext cx="3883698" cy="2755746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11" name="Овальная выноска 10"/>
          <p:cNvSpPr/>
          <p:nvPr/>
        </p:nvSpPr>
        <p:spPr>
          <a:xfrm>
            <a:off x="5220072" y="491952"/>
            <a:ext cx="3168352" cy="1368153"/>
          </a:xfrm>
          <a:prstGeom prst="wedgeEllipseCallout">
            <a:avLst>
              <a:gd name="adj1" fmla="val -65498"/>
              <a:gd name="adj2" fmla="val 9589"/>
            </a:avLst>
          </a:prstGeom>
          <a:ln w="190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/>
              <a:t>Утром мы увидели, что они окрасились в разные цвета.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73290" y="4077785"/>
            <a:ext cx="32403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/>
              <a:t>Жилки листа служат трубопроводами для воды и растворенных в ней </a:t>
            </a:r>
            <a:r>
              <a:rPr lang="ru-RU" sz="1600" b="1" i="1" dirty="0" smtClean="0"/>
              <a:t>веществ. Всасывая </a:t>
            </a:r>
            <a:r>
              <a:rPr lang="ru-RU" sz="1600" b="1" i="1" dirty="0"/>
              <a:t>подкрашенную воду, листья поменяли свой цвет.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750" y="1579183"/>
            <a:ext cx="1427163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408060" y="-516160"/>
            <a:ext cx="2871500" cy="475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5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0" b="29334"/>
          <a:stretch/>
        </p:blipFill>
        <p:spPr>
          <a:xfrm>
            <a:off x="346855" y="404664"/>
            <a:ext cx="8467080" cy="3600400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3" name="Скругленная прямоугольная выноска 2"/>
          <p:cNvSpPr/>
          <p:nvPr/>
        </p:nvSpPr>
        <p:spPr>
          <a:xfrm>
            <a:off x="682824" y="4797152"/>
            <a:ext cx="3744416" cy="1404736"/>
          </a:xfrm>
          <a:prstGeom prst="wedgeRoundRectCallout">
            <a:avLst>
              <a:gd name="adj1" fmla="val 47486"/>
              <a:gd name="adj2" fmla="val -112635"/>
              <a:gd name="adj3" fmla="val 16667"/>
            </a:avLst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30998" y="4899355"/>
            <a:ext cx="34480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/>
              <a:t>Вывод: </a:t>
            </a:r>
            <a:r>
              <a:rPr lang="ru-RU" b="1" i="1" dirty="0"/>
              <a:t>Листья пекинской капусты окрасились в цвета пищевого красителя, значит, вода движется по растениям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645024"/>
            <a:ext cx="2592288" cy="2791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77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kol_04">
  <a:themeElements>
    <a:clrScheme name="Другая 1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6900"/>
      </a:hlink>
      <a:folHlink>
        <a:srgbClr val="FBD5B5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ekol_04</Template>
  <TotalTime>592</TotalTime>
  <Words>373</Words>
  <Application>Microsoft Office PowerPoint</Application>
  <PresentationFormat>Экран (4:3)</PresentationFormat>
  <Paragraphs>37</Paragraphs>
  <Slides>10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ekol_04</vt:lpstr>
      <vt:lpstr>Муниципальное бюджетное дошкольное образовательное учреждение № 51 «Красная шапочка»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shelkovnikova.tv</cp:lastModifiedBy>
  <cp:revision>40</cp:revision>
  <dcterms:created xsi:type="dcterms:W3CDTF">2017-04-14T14:21:22Z</dcterms:created>
  <dcterms:modified xsi:type="dcterms:W3CDTF">2023-04-26T04:44:46Z</dcterms:modified>
</cp:coreProperties>
</file>