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73" r:id="rId3"/>
    <p:sldId id="274" r:id="rId4"/>
    <p:sldId id="275" r:id="rId5"/>
    <p:sldId id="278" r:id="rId6"/>
    <p:sldId id="258" r:id="rId7"/>
    <p:sldId id="259" r:id="rId8"/>
    <p:sldId id="260" r:id="rId9"/>
    <p:sldId id="267" r:id="rId10"/>
    <p:sldId id="266" r:id="rId11"/>
    <p:sldId id="268" r:id="rId12"/>
    <p:sldId id="269" r:id="rId13"/>
    <p:sldId id="271" r:id="rId14"/>
    <p:sldId id="272" r:id="rId15"/>
    <p:sldId id="270" r:id="rId16"/>
    <p:sldId id="276" r:id="rId17"/>
    <p:sldId id="277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5BD13F-728C-42C5-B01A-B333468B409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429000"/>
            <a:ext cx="4484882" cy="2160240"/>
          </a:xfrm>
        </p:spPr>
        <p:txBody>
          <a:bodyPr/>
          <a:lstStyle/>
          <a:p>
            <a:r>
              <a:rPr lang="ru-RU" dirty="0" smtClean="0"/>
              <a:t>МАДОУ детский сад №51</a:t>
            </a:r>
          </a:p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 Гончарова А.Н.</a:t>
            </a:r>
          </a:p>
          <a:p>
            <a:r>
              <a:rPr lang="ru-RU" dirty="0" smtClean="0"/>
              <a:t>Жданова Н.В.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175351" cy="17931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Адвент календарь </a:t>
            </a:r>
            <a:endParaRPr lang="ru-RU" sz="7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s://images.wbstatic.net/big/new/8980000/898356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31768" y="332656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Пластелинография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560" y="2132856"/>
            <a:ext cx="347503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6016" y="2132856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348880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	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1034" name="Picture 1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0" y="188640"/>
            <a:ext cx="3475038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4" y="188640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577" y="3336115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3068960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143000"/>
          </a:xfrm>
        </p:spPr>
        <p:txBody>
          <a:bodyPr/>
          <a:lstStyle/>
          <a:p>
            <a:pPr algn="ctr"/>
            <a:r>
              <a:rPr lang="ru-RU" dirty="0" smtClean="0"/>
              <a:t>Веселый гном в технике оригами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402" y="2349500"/>
            <a:ext cx="3815804" cy="38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4027" y="2384884"/>
            <a:ext cx="381642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5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88832" cy="1143000"/>
          </a:xfrm>
        </p:spPr>
        <p:txBody>
          <a:bodyPr/>
          <a:lstStyle/>
          <a:p>
            <a:pPr algn="l"/>
            <a:r>
              <a:rPr lang="ru-RU" dirty="0" smtClean="0"/>
              <a:t>Новогодняя звезда и варежки Деда Мороза</a:t>
            </a: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18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06653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1916832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Лепка «Дед Мороз»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784319" cy="1872208"/>
          </a:xfrm>
        </p:spPr>
        <p:txBody>
          <a:bodyPr/>
          <a:lstStyle/>
          <a:p>
            <a:pPr algn="ctr"/>
            <a:r>
              <a:rPr lang="ru-RU" dirty="0" smtClean="0"/>
              <a:t>Новогодние поделки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560" y="2708920"/>
            <a:ext cx="334645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334645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68" y="404664"/>
            <a:ext cx="334645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55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560840" cy="1143000"/>
          </a:xfrm>
        </p:spPr>
        <p:txBody>
          <a:bodyPr/>
          <a:lstStyle/>
          <a:p>
            <a:pPr algn="ctr"/>
            <a:r>
              <a:rPr lang="ru-RU" dirty="0" smtClean="0"/>
              <a:t>Новогодний утренник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51491" cy="389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74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692696"/>
            <a:ext cx="7560840" cy="936104"/>
          </a:xfrm>
        </p:spPr>
        <p:txBody>
          <a:bodyPr/>
          <a:lstStyle/>
          <a:p>
            <a:pPr algn="l"/>
            <a:r>
              <a:rPr lang="ru-RU" dirty="0" smtClean="0"/>
              <a:t>Полученный </a:t>
            </a:r>
            <a:r>
              <a:rPr lang="ru-RU" dirty="0"/>
              <a:t>результат: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755576" y="2060848"/>
            <a:ext cx="7848872" cy="41227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Дети </a:t>
            </a:r>
            <a:r>
              <a:rPr lang="ru-RU" dirty="0"/>
              <a:t>проявляют инициативность и самостоятельность в разных видах деятельности – игре, общении, конструировании и др. Способны выбирать себе род занятий, участников совместной деятельности, </a:t>
            </a:r>
            <a:r>
              <a:rPr lang="ru-RU" dirty="0" smtClean="0"/>
              <a:t>обнаруживают </a:t>
            </a:r>
            <a:r>
              <a:rPr lang="ru-RU" dirty="0"/>
              <a:t>способность к воплощению разнообразных </a:t>
            </a:r>
            <a:r>
              <a:rPr lang="ru-RU" dirty="0" smtClean="0"/>
              <a:t>замыслов.</a:t>
            </a:r>
            <a:endParaRPr lang="ru-RU" dirty="0"/>
          </a:p>
          <a:p>
            <a:r>
              <a:rPr lang="ru-RU" dirty="0" smtClean="0"/>
              <a:t>Стали </a:t>
            </a:r>
            <a:r>
              <a:rPr lang="ru-RU" dirty="0"/>
              <a:t>активно взаимодействовать со сверстниками и взрослыми, участвовать в совместных играх. Способны договариваться, учитывать интересы и чувства других, сопереживать неудачам и радоваться успехам других, </a:t>
            </a:r>
            <a:r>
              <a:rPr lang="ru-RU" dirty="0" smtClean="0"/>
              <a:t>стараются </a:t>
            </a:r>
            <a:r>
              <a:rPr lang="ru-RU" dirty="0"/>
              <a:t>разрешать </a:t>
            </a:r>
            <a:r>
              <a:rPr lang="ru-RU" dirty="0" smtClean="0"/>
              <a:t>конфликты.</a:t>
            </a:r>
            <a:endParaRPr lang="ru-RU" dirty="0"/>
          </a:p>
          <a:p>
            <a:r>
              <a:rPr lang="ru-RU" dirty="0" smtClean="0"/>
              <a:t>Дети </a:t>
            </a:r>
            <a:r>
              <a:rPr lang="ru-RU" dirty="0"/>
              <a:t>стали </a:t>
            </a:r>
            <a:r>
              <a:rPr lang="ru-RU" dirty="0" smtClean="0"/>
              <a:t>обладать </a:t>
            </a:r>
            <a:r>
              <a:rPr lang="ru-RU" dirty="0"/>
              <a:t>развитым воображением, которое реализуется в разных видах деятельности. Способны к фантазии, воображению, творчеству, что интенсивно развивается и проявляется в игре. Умеют подчиняться разным правилам и социальным нормам, различать условную и реальную </a:t>
            </a:r>
            <a:r>
              <a:rPr lang="ru-RU" dirty="0" smtClean="0"/>
              <a:t>ситуацию.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514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143000"/>
          </a:xfrm>
        </p:spPr>
        <p:txBody>
          <a:bodyPr/>
          <a:lstStyle/>
          <a:p>
            <a:pPr algn="l"/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9390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72551" cy="1143000"/>
          </a:xfrm>
        </p:spPr>
        <p:txBody>
          <a:bodyPr/>
          <a:lstStyle/>
          <a:p>
            <a:pPr algn="ctr"/>
            <a:r>
              <a:rPr lang="ru-RU" sz="3600" dirty="0"/>
              <a:t>Вид проекта: Творческий, краткосрочный (1 мес</a:t>
            </a:r>
            <a:r>
              <a:rPr lang="ru-RU" sz="3600" dirty="0" smtClean="0"/>
              <a:t>.)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128792" cy="4482832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b="1" dirty="0" smtClean="0"/>
              <a:t>Актуальность</a:t>
            </a:r>
            <a:endParaRPr lang="ru-RU" b="1" dirty="0"/>
          </a:p>
          <a:p>
            <a:r>
              <a:rPr lang="ru-RU" dirty="0"/>
              <a:t>Новый год - пожалуй, самый волшебный праздник. Ведь как не один другой праздник он пропитан ожиданием чуда, детскими восторгами, затаенными заветными желаниями, он забирается под варежки пушистыми снежинками, хохоча спускается с ледяных горок и пахнет мандаринами и настоящей елкой. </a:t>
            </a:r>
          </a:p>
          <a:p>
            <a:r>
              <a:rPr lang="ru-RU" dirty="0"/>
              <a:t> Проект ориентирован на детей дошкольного возраста и позволяет создать радостную эмоциональную атмосферу в преддверии новогоднего праздника. </a:t>
            </a:r>
          </a:p>
          <a:p>
            <a:r>
              <a:rPr lang="ru-RU" dirty="0" err="1"/>
              <a:t>Адвент</a:t>
            </a:r>
            <a:r>
              <a:rPr lang="ru-RU" dirty="0"/>
              <a:t>-календарь - пожалуй, один из самых удачных способов раскрасить ожидание праздника ощущением радости и волшебства. Что же это такое?</a:t>
            </a:r>
          </a:p>
        </p:txBody>
      </p:sp>
    </p:spTree>
    <p:extLst>
      <p:ext uri="{BB962C8B-B14F-4D97-AF65-F5344CB8AC3E}">
        <p14:creationId xmlns:p14="http://schemas.microsoft.com/office/powerpoint/2010/main" val="272498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848872" cy="1080120"/>
          </a:xfrm>
        </p:spPr>
        <p:txBody>
          <a:bodyPr/>
          <a:lstStyle/>
          <a:p>
            <a:pPr algn="ctr"/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7200800" cy="44828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Известный </a:t>
            </a:r>
            <a:r>
              <a:rPr lang="ru-RU" dirty="0"/>
              <a:t>детям календарь </a:t>
            </a:r>
            <a:r>
              <a:rPr lang="ru-RU" dirty="0" err="1"/>
              <a:t>Адвента</a:t>
            </a:r>
            <a:r>
              <a:rPr lang="ru-RU" dirty="0"/>
              <a:t> появился на свет совсем недавно, в конце 19-го века, в Германии. И без ребёнка-почемучки тут не обошлось. Фрау </a:t>
            </a:r>
            <a:r>
              <a:rPr lang="ru-RU" dirty="0" err="1"/>
              <a:t>Лэнг</a:t>
            </a:r>
            <a:r>
              <a:rPr lang="ru-RU" dirty="0"/>
              <a:t> просто замучил сын Герхард, который каждый день спрашивал маму, когда же уже наступит Рождество?! Она не выдержала и сделала ему из картона с окошечками календарь – по количеству дней перед Рождеством. Герхард мог открыть только одно окошко в день, за ним пряталось маленькое печенье. Так он видел сам, сколько печенья ещё нужно съесть до главного праздника, сколько осталось дней. Кстати, когда мальчик вырос, мамино изобретение стало приносить ему прибыль – он стал выпускать первые в мире </a:t>
            </a:r>
            <a:r>
              <a:rPr lang="ru-RU" dirty="0" err="1"/>
              <a:t>адвент</a:t>
            </a:r>
            <a:r>
              <a:rPr lang="ru-RU" dirty="0"/>
              <a:t>-календари – коробки с окошечками, за которыми прятались уже не </a:t>
            </a:r>
            <a:r>
              <a:rPr lang="ru-RU" dirty="0" err="1"/>
              <a:t>печенюшки</a:t>
            </a:r>
            <a:r>
              <a:rPr lang="ru-RU" dirty="0"/>
              <a:t>, а конфеты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33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проявления познавательной активности ребенка. 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7488832" cy="4752528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Задачи</a:t>
            </a:r>
            <a:r>
              <a:rPr lang="ru-RU" b="1" dirty="0" smtClean="0"/>
              <a:t>:</a:t>
            </a:r>
          </a:p>
          <a:p>
            <a:pPr marL="45720" indent="0" algn="ctr">
              <a:buNone/>
            </a:pPr>
            <a:endParaRPr lang="ru-RU" b="1" dirty="0"/>
          </a:p>
          <a:p>
            <a:r>
              <a:rPr lang="ru-RU" dirty="0"/>
              <a:t>Расширить представления детей об общенародном празднике Новогодней елки.</a:t>
            </a:r>
          </a:p>
          <a:p>
            <a:r>
              <a:rPr lang="ru-RU" dirty="0"/>
              <a:t>Знакомить с историей возникновения праздника, учить бережно относиться к праздничным народным традициям и обычаям.</a:t>
            </a:r>
          </a:p>
          <a:p>
            <a:r>
              <a:rPr lang="ru-RU" dirty="0"/>
              <a:t>Развивать у дошкольников интеллектуальную инициативу, организаторские способности, приучать активно участвовать в подготовке к празднику.</a:t>
            </a:r>
          </a:p>
          <a:p>
            <a:r>
              <a:rPr lang="ru-RU" dirty="0"/>
              <a:t>Способствовать развитию речевого общения, обогащению и расширению словаря.</a:t>
            </a:r>
          </a:p>
          <a:p>
            <a:r>
              <a:rPr lang="ru-RU" dirty="0"/>
              <a:t>Воспитывать интерес к народному творчеству, любовь к ручному труду.</a:t>
            </a:r>
          </a:p>
          <a:p>
            <a:r>
              <a:rPr lang="ru-RU" dirty="0"/>
              <a:t>Укреплять связи дошкольного учреждения с семьей.  Побуждать родителей к совместной творческой деятельности с детьми. </a:t>
            </a:r>
          </a:p>
          <a:p>
            <a:r>
              <a:rPr lang="ru-RU" dirty="0"/>
              <a:t>Создать позитивный настрой в преддверии новогоднего праздника. </a:t>
            </a:r>
          </a:p>
        </p:txBody>
      </p:sp>
    </p:spTree>
    <p:extLst>
      <p:ext uri="{BB962C8B-B14F-4D97-AF65-F5344CB8AC3E}">
        <p14:creationId xmlns:p14="http://schemas.microsoft.com/office/powerpoint/2010/main" val="155270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1143000"/>
          </a:xfrm>
        </p:spPr>
        <p:txBody>
          <a:bodyPr/>
          <a:lstStyle/>
          <a:p>
            <a:pPr algn="l"/>
            <a:r>
              <a:rPr lang="ru-RU" dirty="0"/>
              <a:t>Планируемый результат 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492896"/>
            <a:ext cx="7488832" cy="34747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•</a:t>
            </a:r>
            <a:r>
              <a:rPr lang="ru-RU" dirty="0"/>
              <a:t>Возрастет детская активность, инициативность, самостоятельность в проявлении </a:t>
            </a:r>
            <a:r>
              <a:rPr lang="ru-RU" dirty="0" smtClean="0"/>
              <a:t>творчества. </a:t>
            </a:r>
          </a:p>
          <a:p>
            <a:r>
              <a:rPr lang="ru-RU" dirty="0" smtClean="0"/>
              <a:t>•</a:t>
            </a:r>
            <a:r>
              <a:rPr lang="ru-RU" dirty="0"/>
              <a:t>Усовершенствуются коммуникативные и речевые </a:t>
            </a:r>
            <a:r>
              <a:rPr lang="ru-RU" dirty="0" smtClean="0"/>
              <a:t>навыки. </a:t>
            </a:r>
          </a:p>
          <a:p>
            <a:r>
              <a:rPr lang="ru-RU" dirty="0" smtClean="0"/>
              <a:t>•</a:t>
            </a:r>
            <a:r>
              <a:rPr lang="ru-RU" dirty="0"/>
              <a:t>Дети станут легче воспринимать и усваивать инструкцию взрослого, четче формулировать </a:t>
            </a:r>
            <a:r>
              <a:rPr lang="ru-RU" dirty="0" smtClean="0"/>
              <a:t>мысли. </a:t>
            </a:r>
          </a:p>
          <a:p>
            <a:r>
              <a:rPr lang="ru-RU" dirty="0" smtClean="0"/>
              <a:t>•</a:t>
            </a:r>
            <a:r>
              <a:rPr lang="ru-RU" dirty="0"/>
              <a:t>У детей сформируются аналитические предпосылки, они не только будут воспринимать информацию, но и устанавливать причинно-следственные связи .</a:t>
            </a:r>
          </a:p>
        </p:txBody>
      </p:sp>
    </p:spTree>
    <p:extLst>
      <p:ext uri="{BB962C8B-B14F-4D97-AF65-F5344CB8AC3E}">
        <p14:creationId xmlns:p14="http://schemas.microsoft.com/office/powerpoint/2010/main" val="229641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3" y="404664"/>
            <a:ext cx="7560839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Этапы реализации проекта:</a:t>
            </a:r>
            <a:endParaRPr lang="ru-RU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899592" y="1916832"/>
            <a:ext cx="7200800" cy="37341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/>
              <a:t> </a:t>
            </a:r>
            <a:endParaRPr lang="ru-RU" sz="2800" b="1" dirty="0" smtClean="0"/>
          </a:p>
          <a:p>
            <a:pPr marL="45720" indent="0" algn="ctr">
              <a:buNone/>
            </a:pPr>
            <a:r>
              <a:rPr lang="ru-RU" sz="2800" b="1" dirty="0" smtClean="0"/>
              <a:t>1-й </a:t>
            </a:r>
            <a:r>
              <a:rPr lang="ru-RU" sz="2800" b="1" dirty="0"/>
              <a:t>этап. Подготовительный.</a:t>
            </a:r>
            <a:endParaRPr lang="ru-RU" sz="2800" dirty="0"/>
          </a:p>
          <a:p>
            <a:r>
              <a:rPr lang="ru-RU" sz="2800" dirty="0"/>
              <a:t>Изготовление </a:t>
            </a:r>
            <a:r>
              <a:rPr lang="ru-RU" sz="2800" dirty="0" smtClean="0"/>
              <a:t>«Адвент </a:t>
            </a:r>
            <a:r>
              <a:rPr lang="ru-RU" sz="2800" dirty="0" smtClean="0"/>
              <a:t>- </a:t>
            </a:r>
            <a:r>
              <a:rPr lang="ru-RU" sz="2800" dirty="0"/>
              <a:t>календаря» </a:t>
            </a:r>
            <a:endParaRPr lang="ru-RU" sz="2800" dirty="0" smtClean="0"/>
          </a:p>
          <a:p>
            <a:r>
              <a:rPr lang="ru-RU" sz="2800" dirty="0" smtClean="0"/>
              <a:t>Разработка </a:t>
            </a:r>
            <a:r>
              <a:rPr lang="ru-RU" sz="2800" dirty="0"/>
              <a:t>мероприятий.</a:t>
            </a:r>
          </a:p>
          <a:p>
            <a:r>
              <a:rPr lang="ru-RU" sz="2800" dirty="0"/>
              <a:t>Создание развивающей среды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2-й этап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. Реализация 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проекта.</a:t>
            </a:r>
            <a:endParaRPr lang="ru-RU" sz="6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268760"/>
            <a:ext cx="7344816" cy="5184576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ru-RU" sz="5500" b="1" dirty="0"/>
              <a:t>Задания Адвент  календаря.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  <a:p>
            <a:r>
              <a:rPr lang="ru-RU" b="1" dirty="0" smtClean="0"/>
              <a:t>1 </a:t>
            </a:r>
            <a:r>
              <a:rPr lang="ru-RU" b="1" dirty="0"/>
              <a:t>декабря- </a:t>
            </a:r>
            <a:r>
              <a:rPr lang="ru-RU" dirty="0"/>
              <a:t>письмо от Деда Мороза вместе с </a:t>
            </a:r>
            <a:r>
              <a:rPr lang="ru-RU" dirty="0" smtClean="0"/>
              <a:t>Адвент </a:t>
            </a:r>
            <a:r>
              <a:rPr lang="ru-RU" dirty="0"/>
              <a:t>календарём.</a:t>
            </a:r>
          </a:p>
          <a:p>
            <a:r>
              <a:rPr lang="ru-RU" b="1" dirty="0"/>
              <a:t>2 декабря- </a:t>
            </a:r>
            <a:r>
              <a:rPr lang="ru-RU" dirty="0"/>
              <a:t>украсьте свою </a:t>
            </a:r>
            <a:r>
              <a:rPr lang="ru-RU" dirty="0" smtClean="0"/>
              <a:t>группу.</a:t>
            </a:r>
            <a:endParaRPr lang="ru-RU" dirty="0"/>
          </a:p>
          <a:p>
            <a:r>
              <a:rPr lang="ru-RU" b="1" dirty="0" smtClean="0"/>
              <a:t>3 </a:t>
            </a:r>
            <a:r>
              <a:rPr lang="ru-RU" b="1" dirty="0"/>
              <a:t>декабря- </a:t>
            </a:r>
            <a:r>
              <a:rPr lang="ru-RU" dirty="0" smtClean="0"/>
              <a:t>разучивание новогодних песен.</a:t>
            </a:r>
            <a:endParaRPr lang="ru-RU" dirty="0" smtClean="0"/>
          </a:p>
          <a:p>
            <a:r>
              <a:rPr lang="ru-RU" b="1" dirty="0" smtClean="0"/>
              <a:t>4 </a:t>
            </a:r>
            <a:r>
              <a:rPr lang="ru-RU" b="1" dirty="0"/>
              <a:t>декабря- </a:t>
            </a:r>
            <a:r>
              <a:rPr lang="ru-RU" dirty="0" smtClean="0"/>
              <a:t>слепить Деда Мороза из пластилина.</a:t>
            </a:r>
            <a:endParaRPr lang="ru-RU" dirty="0"/>
          </a:p>
          <a:p>
            <a:r>
              <a:rPr lang="ru-RU" b="1" dirty="0" smtClean="0"/>
              <a:t>5- 6 </a:t>
            </a:r>
            <a:r>
              <a:rPr lang="ru-RU" b="1" dirty="0"/>
              <a:t>декабря- </a:t>
            </a:r>
            <a:r>
              <a:rPr lang="ru-RU" dirty="0"/>
              <a:t>написать письмо Дедушке Морозу (домашнее задание вместе с родителями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7</a:t>
            </a:r>
            <a:r>
              <a:rPr lang="ru-RU" dirty="0" smtClean="0"/>
              <a:t> </a:t>
            </a:r>
            <a:r>
              <a:rPr lang="ru-RU" b="1" dirty="0" smtClean="0"/>
              <a:t>декабря – </a:t>
            </a:r>
            <a:r>
              <a:rPr lang="ru-RU" dirty="0" smtClean="0"/>
              <a:t>украшение окон.</a:t>
            </a:r>
            <a:endParaRPr lang="ru-RU" dirty="0"/>
          </a:p>
          <a:p>
            <a:r>
              <a:rPr lang="ru-RU" b="1" dirty="0" smtClean="0"/>
              <a:t>8 </a:t>
            </a:r>
            <a:r>
              <a:rPr lang="ru-RU" b="1" dirty="0"/>
              <a:t>декабря- </a:t>
            </a:r>
            <a:r>
              <a:rPr lang="ru-RU" dirty="0" smtClean="0"/>
              <a:t>пластелинография «Новогодняя елка».</a:t>
            </a:r>
            <a:endParaRPr lang="ru-RU" dirty="0"/>
          </a:p>
          <a:p>
            <a:r>
              <a:rPr lang="ru-RU" b="1" dirty="0"/>
              <a:t>9 декабря- </a:t>
            </a:r>
            <a:r>
              <a:rPr lang="ru-RU" dirty="0"/>
              <a:t>раскрасить новогоднюю раскраску (рисунок по выбору детей).</a:t>
            </a:r>
          </a:p>
          <a:p>
            <a:r>
              <a:rPr lang="ru-RU" b="1" dirty="0" smtClean="0"/>
              <a:t>10 </a:t>
            </a:r>
            <a:r>
              <a:rPr lang="ru-RU" b="1" dirty="0"/>
              <a:t>декабря- </a:t>
            </a:r>
            <a:r>
              <a:rPr lang="ru-RU" dirty="0"/>
              <a:t>изготовить новогодние фонарики (как и из чего по предложению детей</a:t>
            </a:r>
            <a:r>
              <a:rPr lang="ru-RU" dirty="0" smtClean="0"/>
              <a:t>).</a:t>
            </a:r>
            <a:endParaRPr lang="ru-RU" b="1" dirty="0" smtClean="0"/>
          </a:p>
          <a:p>
            <a:r>
              <a:rPr lang="ru-RU" b="1" dirty="0" smtClean="0"/>
              <a:t>11 </a:t>
            </a:r>
            <a:r>
              <a:rPr lang="ru-RU" b="1" dirty="0"/>
              <a:t>декабря- </a:t>
            </a:r>
            <a:r>
              <a:rPr lang="ru-RU" dirty="0" smtClean="0"/>
              <a:t>рисование «Новогодняя елка».</a:t>
            </a:r>
            <a:endParaRPr lang="ru-RU" dirty="0"/>
          </a:p>
          <a:p>
            <a:r>
              <a:rPr lang="ru-RU" b="1" dirty="0" smtClean="0"/>
              <a:t>12-13 </a:t>
            </a:r>
            <a:r>
              <a:rPr lang="ru-RU" b="1" dirty="0"/>
              <a:t>декабря-</a:t>
            </a:r>
            <a:r>
              <a:rPr lang="ru-RU" dirty="0"/>
              <a:t> </a:t>
            </a:r>
            <a:r>
              <a:rPr lang="ru-RU" dirty="0"/>
              <a:t>изготовить новогодние поделки (домашнее здание вместе с родителями).</a:t>
            </a:r>
          </a:p>
          <a:p>
            <a:r>
              <a:rPr lang="ru-RU" b="1" dirty="0" smtClean="0"/>
              <a:t>14 </a:t>
            </a:r>
            <a:r>
              <a:rPr lang="ru-RU" b="1" dirty="0"/>
              <a:t>декабря- </a:t>
            </a:r>
            <a:r>
              <a:rPr lang="ru-RU" dirty="0"/>
              <a:t>танцы под новогодние песенки.</a:t>
            </a:r>
          </a:p>
          <a:p>
            <a:r>
              <a:rPr lang="ru-RU" b="1" dirty="0"/>
              <a:t>15 декабря- </a:t>
            </a:r>
            <a:r>
              <a:rPr lang="ru-RU" dirty="0"/>
              <a:t>украсьте новогоднюю елку.</a:t>
            </a:r>
            <a:endParaRPr lang="ru-RU" dirty="0" smtClean="0"/>
          </a:p>
          <a:p>
            <a:r>
              <a:rPr lang="ru-RU" b="1" dirty="0" smtClean="0"/>
              <a:t>16 </a:t>
            </a:r>
            <a:r>
              <a:rPr lang="ru-RU" b="1" dirty="0"/>
              <a:t>декабря- </a:t>
            </a:r>
            <a:r>
              <a:rPr lang="ru-RU" dirty="0" smtClean="0"/>
              <a:t>украсить варежку Деда Мороза.</a:t>
            </a:r>
            <a:endParaRPr lang="ru-RU" dirty="0"/>
          </a:p>
          <a:p>
            <a:r>
              <a:rPr lang="ru-RU" b="1" dirty="0" smtClean="0"/>
              <a:t>17 </a:t>
            </a:r>
            <a:r>
              <a:rPr lang="ru-RU" b="1" dirty="0"/>
              <a:t>декабря- </a:t>
            </a:r>
            <a:r>
              <a:rPr lang="ru-RU" dirty="0" smtClean="0"/>
              <a:t>смастерить объемную звезду из бумаги.</a:t>
            </a:r>
            <a:endParaRPr lang="ru-RU" dirty="0"/>
          </a:p>
          <a:p>
            <a:r>
              <a:rPr lang="ru-RU" b="1" dirty="0" smtClean="0"/>
              <a:t>18 </a:t>
            </a:r>
            <a:r>
              <a:rPr lang="ru-RU" b="1" dirty="0"/>
              <a:t>декабря-</a:t>
            </a:r>
            <a:r>
              <a:rPr lang="ru-RU" dirty="0"/>
              <a:t> </a:t>
            </a:r>
            <a:r>
              <a:rPr lang="ru-RU" dirty="0" smtClean="0"/>
              <a:t>раскрасить валенок Деда Мороза.</a:t>
            </a:r>
            <a:endParaRPr lang="ru-RU" dirty="0"/>
          </a:p>
          <a:p>
            <a:r>
              <a:rPr lang="ru-RU" b="1" dirty="0" smtClean="0"/>
              <a:t>19 - 20 </a:t>
            </a:r>
            <a:r>
              <a:rPr lang="ru-RU" b="1" dirty="0"/>
              <a:t>декабря- </a:t>
            </a:r>
            <a:r>
              <a:rPr lang="ru-RU" dirty="0"/>
              <a:t>изготовление снеговика из </a:t>
            </a:r>
            <a:r>
              <a:rPr lang="ru-RU" dirty="0"/>
              <a:t>снега (домашнее здание вместе с родителями).</a:t>
            </a:r>
            <a:endParaRPr lang="ru-RU" dirty="0"/>
          </a:p>
          <a:p>
            <a:r>
              <a:rPr lang="ru-RU" b="1" dirty="0"/>
              <a:t>21 декабря- </a:t>
            </a:r>
            <a:r>
              <a:rPr lang="ru-RU" dirty="0"/>
              <a:t>Какие бывают разные Деды Морозы(просмотр мультимедийной презентации).</a:t>
            </a:r>
          </a:p>
          <a:p>
            <a:r>
              <a:rPr lang="ru-RU" b="1" dirty="0"/>
              <a:t>22 декабря- </a:t>
            </a:r>
            <a:r>
              <a:rPr lang="ru-RU" dirty="0" smtClean="0"/>
              <a:t>смастерить веселого гнома в технике оригами.</a:t>
            </a:r>
            <a:endParaRPr lang="ru-RU" dirty="0"/>
          </a:p>
          <a:p>
            <a:r>
              <a:rPr lang="ru-RU" b="1" dirty="0"/>
              <a:t>23 декабря- </a:t>
            </a:r>
            <a:r>
              <a:rPr lang="ru-RU" dirty="0" smtClean="0"/>
              <a:t>новогодняя игрушка своими руками.</a:t>
            </a:r>
            <a:endParaRPr lang="ru-RU" dirty="0"/>
          </a:p>
          <a:p>
            <a:r>
              <a:rPr lang="ru-RU" b="1" dirty="0" smtClean="0"/>
              <a:t>24 </a:t>
            </a:r>
            <a:r>
              <a:rPr lang="ru-RU" b="1" dirty="0"/>
              <a:t>декабря-</a:t>
            </a:r>
            <a:r>
              <a:rPr lang="ru-RU" dirty="0"/>
              <a:t> </a:t>
            </a:r>
            <a:r>
              <a:rPr lang="ru-RU" dirty="0"/>
              <a:t>Ура! Вот оно чудо! Новогодний утренник.</a:t>
            </a:r>
          </a:p>
          <a:p>
            <a:r>
              <a:rPr lang="ru-RU" b="1" dirty="0" smtClean="0"/>
              <a:t>25 </a:t>
            </a:r>
            <a:r>
              <a:rPr lang="ru-RU" b="1" dirty="0"/>
              <a:t>декабря- </a:t>
            </a:r>
            <a:r>
              <a:rPr lang="ru-RU" dirty="0"/>
              <a:t>сладкое угощение от Дедушки мороза.</a:t>
            </a:r>
          </a:p>
          <a:p>
            <a:r>
              <a:rPr lang="ru-RU" b="1" dirty="0" smtClean="0"/>
              <a:t>26 - 27 </a:t>
            </a:r>
            <a:r>
              <a:rPr lang="ru-RU" b="1" dirty="0"/>
              <a:t>декабря- </a:t>
            </a:r>
            <a:r>
              <a:rPr lang="ru-RU" dirty="0"/>
              <a:t>приготовьте какао или горячий шоколад и проведите теплый вечер в кругу семьи, без телевизора и компьютера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28 </a:t>
            </a:r>
            <a:r>
              <a:rPr lang="ru-RU" b="1" dirty="0"/>
              <a:t>декабря-</a:t>
            </a:r>
            <a:r>
              <a:rPr lang="ru-RU" dirty="0"/>
              <a:t> сладкое угощение от Дедушки мороза.</a:t>
            </a:r>
          </a:p>
          <a:p>
            <a:r>
              <a:rPr lang="ru-RU" b="1" dirty="0"/>
              <a:t>29 декабря- </a:t>
            </a:r>
            <a:r>
              <a:rPr lang="ru-RU" dirty="0"/>
              <a:t>нарисуйте картину о зиме (используйте в качестве декора: соль, блестки, искусственный снег или вату)</a:t>
            </a:r>
          </a:p>
          <a:p>
            <a:r>
              <a:rPr lang="ru-RU" b="1" dirty="0"/>
              <a:t>30 декабря- </a:t>
            </a:r>
            <a:r>
              <a:rPr lang="ru-RU" dirty="0"/>
              <a:t>поиграйте в снежки, устройте состязание на меткость.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904" cy="11521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5400" dirty="0">
                <a:solidFill>
                  <a:schemeClr val="tx1"/>
                </a:solidFill>
                <a:latin typeface="Monotype Corsiva" pitchFamily="66" charset="0"/>
              </a:rPr>
              <a:t>3-й </a:t>
            </a: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этап. Заключительный</a:t>
            </a:r>
            <a:r>
              <a:rPr lang="ru-RU" sz="5400" dirty="0">
                <a:solidFill>
                  <a:schemeClr val="tx1"/>
                </a:solidFill>
                <a:latin typeface="Monotype Corsiva" pitchFamily="66" charset="0"/>
              </a:rPr>
              <a:t>.</a:t>
            </a:r>
            <a:br>
              <a:rPr lang="ru-RU" sz="5400" dirty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6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828836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*</a:t>
            </a:r>
            <a:r>
              <a:rPr lang="ru-RU" dirty="0" smtClean="0"/>
              <a:t> </a:t>
            </a:r>
            <a:r>
              <a:rPr lang="ru-RU" sz="4400" dirty="0" smtClean="0"/>
              <a:t>Подведение </a:t>
            </a:r>
            <a:r>
              <a:rPr lang="ru-RU" sz="4400" dirty="0"/>
              <a:t>итогов.</a:t>
            </a:r>
            <a:br>
              <a:rPr lang="ru-RU" sz="4400" dirty="0"/>
            </a:br>
            <a:r>
              <a:rPr lang="ru-RU" sz="4400" dirty="0">
                <a:solidFill>
                  <a:srgbClr val="FF0000"/>
                </a:solidFill>
              </a:rPr>
              <a:t>*</a:t>
            </a:r>
            <a:r>
              <a:rPr lang="ru-RU" sz="4400" dirty="0" smtClean="0"/>
              <a:t> Оформление </a:t>
            </a:r>
            <a:r>
              <a:rPr lang="ru-RU" sz="4400" dirty="0"/>
              <a:t>группы.</a:t>
            </a:r>
            <a:br>
              <a:rPr lang="ru-RU" sz="4400" dirty="0"/>
            </a:br>
            <a:r>
              <a:rPr lang="ru-RU" sz="4400" dirty="0" smtClean="0">
                <a:solidFill>
                  <a:srgbClr val="FF0000"/>
                </a:solidFill>
              </a:rPr>
              <a:t>*</a:t>
            </a:r>
            <a:r>
              <a:rPr lang="ru-RU" sz="4400" dirty="0" smtClean="0"/>
              <a:t> Презентация </a:t>
            </a:r>
            <a:r>
              <a:rPr lang="ru-RU" sz="4400" dirty="0"/>
              <a:t>проекта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3844" y="445315"/>
            <a:ext cx="6512511" cy="679429"/>
          </a:xfrm>
        </p:spPr>
        <p:txBody>
          <a:bodyPr/>
          <a:lstStyle/>
          <a:p>
            <a:pPr algn="l"/>
            <a:r>
              <a:rPr lang="ru-RU" dirty="0" smtClean="0"/>
              <a:t>Адвент - календарь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8948" y="260649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552" y="1772816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521</TotalTime>
  <Words>564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Адвент календарь </vt:lpstr>
      <vt:lpstr>Вид проекта: Творческий, краткосрочный (1 мес.) </vt:lpstr>
      <vt:lpstr>Историческая справка</vt:lpstr>
      <vt:lpstr>Цель: создание условий для проявления познавательной активности ребенка. </vt:lpstr>
      <vt:lpstr>Планируемый результат : </vt:lpstr>
      <vt:lpstr>Этапы реализации проекта:</vt:lpstr>
      <vt:lpstr>2-й этап. Реализация проекта.</vt:lpstr>
      <vt:lpstr>3-й этап. Заключительный. </vt:lpstr>
      <vt:lpstr>Адвент - календарь</vt:lpstr>
      <vt:lpstr>Пластелинография</vt:lpstr>
      <vt:lpstr>Украшение окон </vt:lpstr>
      <vt:lpstr>   </vt:lpstr>
      <vt:lpstr>Веселый гном в технике оригами</vt:lpstr>
      <vt:lpstr>Новогодняя звезда и варежки Деда Мороза</vt:lpstr>
      <vt:lpstr>Лепка «Дед Мороз»</vt:lpstr>
      <vt:lpstr>Новогодние поделки</vt:lpstr>
      <vt:lpstr>Новогодний утренник</vt:lpstr>
      <vt:lpstr>Полученный результат: 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 гостях у сказки»</dc:title>
  <dc:creator>UserXP</dc:creator>
  <cp:lastModifiedBy>DNA7 X64</cp:lastModifiedBy>
  <cp:revision>52</cp:revision>
  <dcterms:created xsi:type="dcterms:W3CDTF">2013-05-24T11:40:36Z</dcterms:created>
  <dcterms:modified xsi:type="dcterms:W3CDTF">2021-05-14T11:53:22Z</dcterms:modified>
</cp:coreProperties>
</file>