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6" r:id="rId16"/>
    <p:sldId id="277" r:id="rId17"/>
    <p:sldId id="283" r:id="rId18"/>
    <p:sldId id="282" r:id="rId19"/>
    <p:sldId id="275" r:id="rId20"/>
    <p:sldId id="278" r:id="rId21"/>
    <p:sldId id="274" r:id="rId22"/>
    <p:sldId id="280" r:id="rId23"/>
    <p:sldId id="281" r:id="rId24"/>
    <p:sldId id="279" r:id="rId25"/>
    <p:sldId id="284" r:id="rId26"/>
    <p:sldId id="273" r:id="rId27"/>
    <p:sldId id="27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19" d="100"/>
          <a:sy n="119" d="100"/>
        </p:scale>
        <p:origin x="-140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908050"/>
            <a:ext cx="7344816" cy="3600450"/>
          </a:xfrm>
        </p:spPr>
        <p:txBody>
          <a:bodyPr/>
          <a:lstStyle/>
          <a:p>
            <a:pPr algn="ctr"/>
            <a:r>
              <a:rPr lang="ru-RU" sz="5400" b="1" dirty="0">
                <a:effectLst/>
              </a:rPr>
              <a:t>Краткосрочный проект </a:t>
            </a:r>
            <a:r>
              <a:rPr lang="ru-RU" sz="5400" b="1" dirty="0" smtClean="0">
                <a:effectLst/>
              </a:rPr>
              <a:t/>
            </a:r>
            <a:br>
              <a:rPr lang="ru-RU" sz="5400" b="1" dirty="0" smtClean="0">
                <a:effectLst/>
              </a:rPr>
            </a:br>
            <a:r>
              <a:rPr lang="ru-RU" sz="5400" b="1" dirty="0" smtClean="0">
                <a:effectLst/>
              </a:rPr>
              <a:t>в </a:t>
            </a:r>
            <a:r>
              <a:rPr lang="ru-RU" sz="5400" b="1" dirty="0">
                <a:effectLst/>
              </a:rPr>
              <a:t>подготовительной группе на тему: "Космос».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Выполнила воспитатель </a:t>
            </a:r>
          </a:p>
          <a:p>
            <a:r>
              <a:rPr lang="ru-RU" dirty="0" smtClean="0"/>
              <a:t>МАДОУ детский сад №51</a:t>
            </a:r>
            <a:endParaRPr lang="ru-RU" dirty="0"/>
          </a:p>
          <a:p>
            <a:r>
              <a:rPr lang="ru-RU" dirty="0" smtClean="0"/>
              <a:t>Гончарова Анна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22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4075" y="465847"/>
            <a:ext cx="79208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Познавательное развитие:</a:t>
            </a:r>
          </a:p>
          <a:p>
            <a:r>
              <a:rPr lang="ru-RU" sz="2400" dirty="0"/>
              <a:t>НОД по ФЭМП «Путешествие в космос», занятие по обучению грамоте (разбор слова «ракета», игра «Назови космические слова на заданный звук, слог», «космические» кроссворды); графический диктант «Ракета», логические задачи, конструирование из разных конструкторов (ракеты, спутники, космическая станция, роботы; просмотр мультфильмов «Белка и стрелка», «Тайна третьей планеты», «Красная планета</a:t>
            </a:r>
            <a:r>
              <a:rPr lang="ru-RU" sz="2400" dirty="0" smtClean="0"/>
              <a:t>».</a:t>
            </a:r>
            <a:endParaRPr lang="ru-RU" sz="2400" dirty="0"/>
          </a:p>
          <a:p>
            <a:r>
              <a:rPr lang="ru-RU" sz="2400" b="1" u="sng" dirty="0"/>
              <a:t>Ознакомление с художественной литературой:</a:t>
            </a:r>
            <a:r>
              <a:rPr lang="ru-RU" sz="2400" u="sng" dirty="0"/>
              <a:t> </a:t>
            </a:r>
            <a:r>
              <a:rPr lang="ru-RU" sz="2400" dirty="0"/>
              <a:t>чтение стихов о космосе, разгадывание загадок, мини викторина, </a:t>
            </a:r>
            <a:r>
              <a:rPr lang="ru-RU" sz="2400" dirty="0" smtClean="0"/>
              <a:t>А. Ткаченко «Летающие звезды»; Ю. Иванова «Роботы - помощники», игра-викторина </a:t>
            </a:r>
            <a:r>
              <a:rPr lang="ru-RU" sz="2400" dirty="0"/>
              <a:t>«</a:t>
            </a:r>
            <a:r>
              <a:rPr lang="ru-RU" sz="2400" dirty="0" smtClean="0"/>
              <a:t>Угадай-ка</a:t>
            </a:r>
            <a:r>
              <a:rPr lang="ru-RU" sz="2400" dirty="0"/>
              <a:t>»,  </a:t>
            </a:r>
            <a:r>
              <a:rPr lang="ru-RU" sz="2400" dirty="0" smtClean="0"/>
              <a:t>энциклопедия «Астрономия и </a:t>
            </a:r>
            <a:r>
              <a:rPr lang="ru-RU" sz="2400" dirty="0" err="1" smtClean="0"/>
              <a:t>звезды»Я</a:t>
            </a:r>
            <a:r>
              <a:rPr lang="ru-RU" sz="2400" dirty="0"/>
              <a:t>. </a:t>
            </a:r>
            <a:r>
              <a:rPr lang="ru-RU" sz="2400" dirty="0" smtClean="0"/>
              <a:t>О</a:t>
            </a:r>
            <a:r>
              <a:rPr lang="ru-RU" sz="2400" dirty="0"/>
              <a:t>. А. </a:t>
            </a:r>
            <a:r>
              <a:rPr lang="ru-RU" sz="2400" dirty="0" err="1"/>
              <a:t>Скоролупова</a:t>
            </a:r>
            <a:r>
              <a:rPr lang="ru-RU" sz="2400" dirty="0"/>
              <a:t> «Покорение космоса»,  Н</a:t>
            </a:r>
            <a:r>
              <a:rPr lang="ru-RU" sz="2400" dirty="0" smtClean="0"/>
              <a:t>. Носов </a:t>
            </a:r>
            <a:r>
              <a:rPr lang="ru-RU" sz="2400" dirty="0" smtClean="0"/>
              <a:t>« </a:t>
            </a:r>
            <a:r>
              <a:rPr lang="ru-RU" sz="2400" dirty="0"/>
              <a:t>Незнайка на луне». </a:t>
            </a:r>
          </a:p>
        </p:txBody>
      </p:sp>
    </p:spTree>
    <p:extLst>
      <p:ext uri="{BB962C8B-B14F-4D97-AF65-F5344CB8AC3E}">
        <p14:creationId xmlns:p14="http://schemas.microsoft.com/office/powerpoint/2010/main" val="2813337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9381" y="1052736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Художественно-продуктивная </a:t>
            </a:r>
            <a:r>
              <a:rPr lang="ru-RU" sz="2400" b="1" u="sng" dirty="0"/>
              <a:t>деятельность:</a:t>
            </a:r>
            <a:r>
              <a:rPr lang="ru-RU" sz="2400" u="sng" dirty="0"/>
              <a:t> </a:t>
            </a:r>
            <a:r>
              <a:rPr lang="ru-RU" sz="2400" dirty="0"/>
              <a:t>Занятия по рисованию: «Полет ракеты на луну", лепка «Веселые марсиане», конструирование из бумаги в технике оригами «Ракета», раскраски на космическую тему, изготовление звезд из картона.</a:t>
            </a:r>
          </a:p>
          <a:p>
            <a:endParaRPr lang="ru-RU" sz="2400" dirty="0"/>
          </a:p>
          <a:p>
            <a:r>
              <a:rPr lang="ru-RU" sz="2400" b="1" u="sng" dirty="0"/>
              <a:t>Физкультурная деятельность</a:t>
            </a:r>
            <a:r>
              <a:rPr lang="ru-RU" sz="2400" dirty="0"/>
              <a:t>:  физкультминутки</a:t>
            </a:r>
            <a:r>
              <a:rPr lang="ru-RU" sz="2400" dirty="0" smtClean="0"/>
              <a:t>, гимнастика для глаз, космическая зарядка. </a:t>
            </a:r>
            <a:r>
              <a:rPr lang="ru-RU" sz="2400" dirty="0"/>
              <a:t>Подвижные игры: «Летает – не летает»; «Кто быстрее сделает круг вокруг солнца?»; </a:t>
            </a:r>
            <a:r>
              <a:rPr lang="ru-RU" sz="2400" dirty="0" smtClean="0"/>
              <a:t> «</a:t>
            </a:r>
            <a:r>
              <a:rPr lang="ru-RU" sz="2400" dirty="0"/>
              <a:t>Полет на луну», «Ракеты», </a:t>
            </a:r>
            <a:r>
              <a:rPr lang="ru-RU" sz="2400" dirty="0" smtClean="0"/>
              <a:t> «</a:t>
            </a:r>
            <a:r>
              <a:rPr lang="ru-RU" sz="2400" dirty="0"/>
              <a:t>Самолеты</a:t>
            </a:r>
            <a:r>
              <a:rPr lang="ru-RU" sz="2400" dirty="0" smtClean="0"/>
              <a:t>».</a:t>
            </a:r>
          </a:p>
          <a:p>
            <a:r>
              <a:rPr lang="ru-RU" sz="2400" dirty="0" smtClean="0"/>
              <a:t>Развлечение </a:t>
            </a:r>
            <a:r>
              <a:rPr lang="ru-RU" sz="2400" dirty="0"/>
              <a:t>«Космическое путешествие</a:t>
            </a:r>
            <a:r>
              <a:rPr lang="ru-RU" sz="2400" dirty="0" smtClean="0"/>
              <a:t>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383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9928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Игровая деятельность</a:t>
            </a:r>
            <a:r>
              <a:rPr lang="ru-RU" sz="2000" dirty="0"/>
              <a:t>: </a:t>
            </a:r>
            <a:r>
              <a:rPr lang="ru-RU" sz="2000" b="1" dirty="0" smtClean="0"/>
              <a:t>Д</a:t>
            </a:r>
            <a:r>
              <a:rPr lang="ru-RU" sz="2000" b="1" dirty="0" smtClean="0"/>
              <a:t>идактические игры</a:t>
            </a:r>
            <a:r>
              <a:rPr lang="ru-RU" sz="2000" dirty="0" smtClean="0"/>
              <a:t> : </a:t>
            </a:r>
          </a:p>
          <a:p>
            <a:r>
              <a:rPr lang="ru-RU" sz="2000" dirty="0" smtClean="0"/>
              <a:t>«</a:t>
            </a:r>
            <a:r>
              <a:rPr lang="ru-RU" sz="2000" dirty="0"/>
              <a:t>Составь ракету», </a:t>
            </a:r>
            <a:r>
              <a:rPr lang="ru-RU" sz="2000" dirty="0" smtClean="0"/>
              <a:t>«</a:t>
            </a:r>
            <a:r>
              <a:rPr lang="ru-RU" sz="2000" dirty="0"/>
              <a:t>Летит»,  «Восстанови порядок в солнечной системе»,  «Найди лишнее»,  «Подбери созвездие»,  «Найди недостающую ракету» , «Добавь словечко», «Куда летят ракеты</a:t>
            </a:r>
            <a:r>
              <a:rPr lang="ru-RU" sz="2000" dirty="0" smtClean="0"/>
              <a:t>»,  «Угадай-ка»,</a:t>
            </a:r>
            <a:r>
              <a:rPr lang="ru-RU" sz="2000" i="1" dirty="0" smtClean="0"/>
              <a:t> </a:t>
            </a:r>
            <a:r>
              <a:rPr lang="ru-RU" sz="2000" dirty="0"/>
              <a:t>«Найди звезду</a:t>
            </a:r>
            <a:r>
              <a:rPr lang="ru-RU" sz="2000" i="1" dirty="0"/>
              <a:t>»</a:t>
            </a:r>
            <a:r>
              <a:rPr lang="ru-RU" sz="2000" dirty="0"/>
              <a:t>,  игровое упражнение «Перегрузка и невесомость</a:t>
            </a:r>
            <a:r>
              <a:rPr lang="ru-RU" sz="2000" dirty="0" smtClean="0"/>
              <a:t>».</a:t>
            </a:r>
          </a:p>
          <a:p>
            <a:pPr algn="ctr"/>
            <a:r>
              <a:rPr lang="ru-RU" sz="2000" b="1" dirty="0"/>
              <a:t>Сюжетно – ролевые игры: </a:t>
            </a:r>
          </a:p>
          <a:p>
            <a:r>
              <a:rPr lang="ru-RU" sz="2000" b="1" dirty="0"/>
              <a:t>" Космонавты". </a:t>
            </a:r>
            <a:r>
              <a:rPr lang="ru-RU" sz="2000" dirty="0"/>
              <a:t>Цель: расширить тематику сюжетных игр, познакомить с работой космонавтов в космосе, воспитать смелость, выдержку, расширить словарный запас детей: «космическое пространство», «космодром», «полет», «открытый космос». </a:t>
            </a:r>
            <a:endParaRPr lang="ru-RU" sz="2000" dirty="0" smtClean="0"/>
          </a:p>
          <a:p>
            <a:r>
              <a:rPr lang="ru-RU" sz="2000" b="1" dirty="0" smtClean="0"/>
              <a:t>«</a:t>
            </a:r>
            <a:r>
              <a:rPr lang="ru-RU" sz="2000" b="1" dirty="0"/>
              <a:t>Космическое путешествие». </a:t>
            </a:r>
            <a:r>
              <a:rPr lang="ru-RU" sz="2000" dirty="0"/>
              <a:t>Цель: способствовать развитию умения расширять сюжет на основе полученных знаний на занятиях и в повседневной жизни, обогатить опыт детей знаниями и игровыми умениями, которые позволят им в дальнейшем самостоятельно организовывать игру. Формирование умений комбинировать различные тематические сюжеты в единый игровой сюжет. </a:t>
            </a:r>
          </a:p>
        </p:txBody>
      </p:sp>
    </p:spTree>
    <p:extLst>
      <p:ext uri="{BB962C8B-B14F-4D97-AF65-F5344CB8AC3E}">
        <p14:creationId xmlns:p14="http://schemas.microsoft.com/office/powerpoint/2010/main" val="117489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28343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Индивидуальная и групповая работа</a:t>
            </a:r>
            <a:r>
              <a:rPr lang="ru-RU" sz="2400" b="1" dirty="0"/>
              <a:t>: </a:t>
            </a:r>
            <a:r>
              <a:rPr lang="ru-RU" sz="2400" dirty="0"/>
              <a:t> развитие мелкой моторики (раскрашивание картинок о космосе), собирание </a:t>
            </a:r>
            <a:r>
              <a:rPr lang="ru-RU" sz="2400" dirty="0" err="1"/>
              <a:t>пазлов</a:t>
            </a:r>
            <a:r>
              <a:rPr lang="ru-RU" sz="2400" dirty="0"/>
              <a:t> (тема «Космические пазлы»),  выкладывание картинок из счетных палочек, </a:t>
            </a:r>
            <a:r>
              <a:rPr lang="ru-RU" sz="2400" dirty="0" smtClean="0"/>
              <a:t>индивидуальная </a:t>
            </a:r>
            <a:r>
              <a:rPr lang="ru-RU" sz="2400" dirty="0"/>
              <a:t>работа по развитию речи игра </a:t>
            </a:r>
            <a:r>
              <a:rPr lang="ru-RU" sz="2400" dirty="0" smtClean="0"/>
              <a:t>“Скажи </a:t>
            </a:r>
            <a:r>
              <a:rPr lang="ru-RU" sz="2400" dirty="0"/>
              <a:t>наоборот</a:t>
            </a:r>
            <a:r>
              <a:rPr lang="ru-RU" sz="2400" dirty="0" smtClean="0"/>
              <a:t>”.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b="1" u="sng" dirty="0"/>
              <a:t>Работа с родителями</a:t>
            </a:r>
            <a:r>
              <a:rPr lang="ru-RU" sz="2400" dirty="0"/>
              <a:t>: </a:t>
            </a:r>
            <a:r>
              <a:rPr lang="ru-RU" sz="2400" dirty="0" smtClean="0"/>
              <a:t>создание </a:t>
            </a:r>
            <a:r>
              <a:rPr lang="ru-RU" sz="2400" dirty="0"/>
              <a:t>совместно с детьми поделок, аппликаций, рисунков на выставку «Космические фантазии», подборка необходимой детской литературы, иллюстраций, </a:t>
            </a:r>
            <a:r>
              <a:rPr lang="ru-RU" sz="2400" dirty="0" smtClean="0"/>
              <a:t>открыток.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1510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79208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Полученный результат:</a:t>
            </a:r>
            <a:endParaRPr lang="ru-RU" sz="2800" u="sng" dirty="0"/>
          </a:p>
          <a:p>
            <a:r>
              <a:rPr lang="ru-RU" sz="2400" dirty="0"/>
              <a:t>- Дети проявляют интерес к разным видам деятельности о космосе.</a:t>
            </a:r>
          </a:p>
          <a:p>
            <a:r>
              <a:rPr lang="ru-RU" sz="2400" dirty="0"/>
              <a:t>- Дети стали самостоятельными и активными, принимая участие в сюжетно-ролевых играх.</a:t>
            </a:r>
          </a:p>
          <a:p>
            <a:r>
              <a:rPr lang="ru-RU" sz="2400" dirty="0"/>
              <a:t>- Развивается связная речь, </a:t>
            </a:r>
            <a:r>
              <a:rPr lang="ru-RU" sz="2400" dirty="0" smtClean="0"/>
              <a:t>пополнился </a:t>
            </a:r>
            <a:r>
              <a:rPr lang="ru-RU" sz="2400" dirty="0"/>
              <a:t>словарный запас.</a:t>
            </a:r>
          </a:p>
          <a:p>
            <a:r>
              <a:rPr lang="ru-RU" sz="2400" dirty="0"/>
              <a:t>- </a:t>
            </a:r>
            <a:r>
              <a:rPr lang="ru-RU" sz="2400" dirty="0" smtClean="0"/>
              <a:t>У детей появился </a:t>
            </a:r>
            <a:r>
              <a:rPr lang="ru-RU" sz="2400" dirty="0"/>
              <a:t>интерес к звездам, вселенной, космическим кораблям.</a:t>
            </a:r>
          </a:p>
          <a:p>
            <a:r>
              <a:rPr lang="ru-RU" sz="2400" dirty="0"/>
              <a:t>- Дети стараются распознать природные явления.</a:t>
            </a:r>
          </a:p>
          <a:p>
            <a:r>
              <a:rPr lang="ru-RU" sz="2400" dirty="0"/>
              <a:t>- Выставка детских работ </a:t>
            </a:r>
            <a:r>
              <a:rPr lang="ru-RU" sz="2400" dirty="0"/>
              <a:t>«Космические фантазии».</a:t>
            </a:r>
            <a:endParaRPr lang="ru-RU" sz="2400" dirty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Оформление </a:t>
            </a:r>
            <a:r>
              <a:rPr lang="ru-RU" sz="2400" dirty="0"/>
              <a:t>уголка </a:t>
            </a:r>
            <a:r>
              <a:rPr lang="ru-RU" sz="2400" dirty="0" smtClean="0"/>
              <a:t>«Мир космоса».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Оформление модуля «Полет на Луну».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799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Чтение энциклопедии</a:t>
            </a:r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4" r="26788"/>
          <a:stretch/>
        </p:blipFill>
        <p:spPr bwMode="auto">
          <a:xfrm rot="5400000">
            <a:off x="363394" y="2437549"/>
            <a:ext cx="431275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1" r="30859"/>
          <a:stretch/>
        </p:blipFill>
        <p:spPr bwMode="auto">
          <a:xfrm rot="5400000">
            <a:off x="4434142" y="2255052"/>
            <a:ext cx="4308162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980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43800" cy="914400"/>
          </a:xfrm>
        </p:spPr>
        <p:txBody>
          <a:bodyPr/>
          <a:lstStyle/>
          <a:p>
            <a:pPr algn="ctr"/>
            <a:r>
              <a:rPr lang="ru-RU" sz="3200" dirty="0" smtClean="0"/>
              <a:t>Оригами «Ракета»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1" t="1673" r="33235" b="-1673"/>
          <a:stretch/>
        </p:blipFill>
        <p:spPr bwMode="auto">
          <a:xfrm rot="5400000">
            <a:off x="121320" y="2119040"/>
            <a:ext cx="4972822" cy="341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" r="7132"/>
          <a:stretch/>
        </p:blipFill>
        <p:spPr bwMode="auto">
          <a:xfrm rot="5400000">
            <a:off x="3989388" y="2499444"/>
            <a:ext cx="5010829" cy="26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6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43800" cy="914400"/>
          </a:xfrm>
        </p:spPr>
        <p:txBody>
          <a:bodyPr/>
          <a:lstStyle/>
          <a:p>
            <a:pPr algn="ctr"/>
            <a:r>
              <a:rPr lang="ru-RU" sz="3600" dirty="0" smtClean="0"/>
              <a:t>Решение космических задач</a:t>
            </a:r>
            <a:endParaRPr lang="ru-RU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2"/>
          <a:stretch/>
        </p:blipFill>
        <p:spPr bwMode="auto">
          <a:xfrm rot="5400000">
            <a:off x="-754940" y="2491244"/>
            <a:ext cx="4708622" cy="255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r="28333"/>
          <a:stretch/>
        </p:blipFill>
        <p:spPr bwMode="auto">
          <a:xfrm rot="5400000">
            <a:off x="2336092" y="2223841"/>
            <a:ext cx="4748463" cy="315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7208" y="2713201"/>
            <a:ext cx="4649437" cy="214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948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Графический диктант «Ракета»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5"/>
          <a:stretch/>
        </p:blipFill>
        <p:spPr bwMode="auto">
          <a:xfrm rot="5400000">
            <a:off x="531942" y="2716530"/>
            <a:ext cx="44797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9"/>
          <a:stretch/>
        </p:blipFill>
        <p:spPr bwMode="auto">
          <a:xfrm rot="5400000">
            <a:off x="4377428" y="2615460"/>
            <a:ext cx="442159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980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3672408" cy="698376"/>
          </a:xfrm>
        </p:spPr>
        <p:txBody>
          <a:bodyPr/>
          <a:lstStyle/>
          <a:p>
            <a:r>
              <a:rPr lang="ru-RU" sz="3200" dirty="0" smtClean="0"/>
              <a:t>Детские работы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62" y="4102007"/>
            <a:ext cx="3273425" cy="245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4147"/>
            <a:ext cx="3273425" cy="245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3" r="8926"/>
          <a:stretch/>
        </p:blipFill>
        <p:spPr bwMode="auto">
          <a:xfrm>
            <a:off x="899592" y="1412776"/>
            <a:ext cx="3922391" cy="235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r="25409"/>
          <a:stretch/>
        </p:blipFill>
        <p:spPr bwMode="auto">
          <a:xfrm rot="5400000">
            <a:off x="5301669" y="460259"/>
            <a:ext cx="362121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15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Тип проекта: </a:t>
            </a:r>
            <a:r>
              <a:rPr lang="ru-RU" sz="2400" dirty="0" smtClean="0"/>
              <a:t>обучающий, исследовательский, игровой.</a:t>
            </a:r>
            <a:endParaRPr lang="ru-RU" sz="2400" dirty="0"/>
          </a:p>
          <a:p>
            <a:r>
              <a:rPr lang="ru-RU" sz="2400" b="1" dirty="0"/>
              <a:t>Продолжительность</a:t>
            </a:r>
            <a:r>
              <a:rPr lang="ru-RU" sz="2400" dirty="0"/>
              <a:t>: краткосрочный (с </a:t>
            </a:r>
            <a:r>
              <a:rPr lang="ru-RU" sz="2400" dirty="0" smtClean="0"/>
              <a:t>01.04.2021 </a:t>
            </a:r>
            <a:r>
              <a:rPr lang="ru-RU" sz="2400" dirty="0"/>
              <a:t>-</a:t>
            </a:r>
            <a:r>
              <a:rPr lang="ru-RU" sz="2400" dirty="0" smtClean="0"/>
              <a:t>14.04.2021</a:t>
            </a:r>
            <a:r>
              <a:rPr lang="ru-RU" sz="2400" dirty="0" smtClean="0"/>
              <a:t>).</a:t>
            </a:r>
            <a:endParaRPr lang="ru-RU" sz="2400" dirty="0"/>
          </a:p>
          <a:p>
            <a:r>
              <a:rPr lang="ru-RU" sz="2400" b="1" dirty="0"/>
              <a:t>Участники проекта: </a:t>
            </a:r>
            <a:r>
              <a:rPr lang="ru-RU" sz="2400" dirty="0"/>
              <a:t>воспитатель, </a:t>
            </a:r>
            <a:r>
              <a:rPr lang="ru-RU" sz="2400" dirty="0" smtClean="0"/>
              <a:t>дети и родители подготовительной группы №2, </a:t>
            </a:r>
            <a:r>
              <a:rPr lang="ru-RU" sz="2400" dirty="0" smtClean="0"/>
              <a:t>инструктор по физической культуре. </a:t>
            </a:r>
            <a:endParaRPr lang="ru-RU" sz="2400" dirty="0"/>
          </a:p>
        </p:txBody>
      </p:sp>
      <p:pic>
        <p:nvPicPr>
          <p:cNvPr id="1026" name="Picture 2" descr="http://lares.ru/upload/iblock/a70/a70b54a24edde6cf4a361ab5a81acb9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8404"/>
            <a:ext cx="7776864" cy="329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19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32084"/>
          <a:stretch/>
        </p:blipFill>
        <p:spPr bwMode="auto">
          <a:xfrm rot="5400000">
            <a:off x="680020" y="480220"/>
            <a:ext cx="3761892" cy="332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0" r="13747"/>
          <a:stretch/>
        </p:blipFill>
        <p:spPr bwMode="auto">
          <a:xfrm rot="5400000">
            <a:off x="4406143" y="642529"/>
            <a:ext cx="3704386" cy="294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9" r="8495" b="8862"/>
          <a:stretch/>
        </p:blipFill>
        <p:spPr bwMode="auto">
          <a:xfrm>
            <a:off x="1403648" y="4221087"/>
            <a:ext cx="5968425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68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2664296" cy="2880320"/>
          </a:xfrm>
        </p:spPr>
        <p:txBody>
          <a:bodyPr/>
          <a:lstStyle/>
          <a:p>
            <a:r>
              <a:rPr lang="ru-RU" sz="3200" dirty="0" smtClean="0"/>
              <a:t>Выставка рисунков детской библиотеке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764704"/>
            <a:ext cx="3960440" cy="528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626368"/>
          </a:xfrm>
        </p:spPr>
        <p:txBody>
          <a:bodyPr/>
          <a:lstStyle/>
          <a:p>
            <a:pPr algn="ctr"/>
            <a:r>
              <a:rPr lang="ru-RU" sz="3200" dirty="0" smtClean="0"/>
              <a:t>Конструирование на космическую тему</a:t>
            </a:r>
            <a:endParaRPr lang="ru-RU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r="11353"/>
          <a:stretch/>
        </p:blipFill>
        <p:spPr bwMode="auto">
          <a:xfrm rot="5400000">
            <a:off x="-355568" y="1789254"/>
            <a:ext cx="3198294" cy="184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r="21637"/>
          <a:stretch/>
        </p:blipFill>
        <p:spPr bwMode="auto">
          <a:xfrm rot="5400000">
            <a:off x="1695024" y="3204400"/>
            <a:ext cx="3497560" cy="22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53"/>
          <a:stretch/>
        </p:blipFill>
        <p:spPr bwMode="auto">
          <a:xfrm rot="5400000">
            <a:off x="4247906" y="1736869"/>
            <a:ext cx="3096344" cy="187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1"/>
          <a:stretch/>
        </p:blipFill>
        <p:spPr bwMode="auto">
          <a:xfrm rot="5400000">
            <a:off x="6286811" y="3284984"/>
            <a:ext cx="343291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516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9355" y="1997667"/>
            <a:ext cx="484219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4" r="32903"/>
          <a:stretch/>
        </p:blipFill>
        <p:spPr bwMode="auto">
          <a:xfrm rot="5400000">
            <a:off x="4004236" y="612388"/>
            <a:ext cx="3799825" cy="309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93096"/>
            <a:ext cx="4032448" cy="185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157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Погружение в космос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1"/>
            <a:ext cx="3561457" cy="164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0" r="12265"/>
          <a:stretch/>
        </p:blipFill>
        <p:spPr bwMode="auto">
          <a:xfrm rot="5400000">
            <a:off x="3125501" y="1740215"/>
            <a:ext cx="3215473" cy="205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r="16915"/>
          <a:stretch/>
        </p:blipFill>
        <p:spPr bwMode="auto">
          <a:xfrm rot="5400000">
            <a:off x="5808210" y="1974651"/>
            <a:ext cx="2818608" cy="197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r="33400"/>
          <a:stretch/>
        </p:blipFill>
        <p:spPr bwMode="auto">
          <a:xfrm rot="5400000">
            <a:off x="305407" y="1646921"/>
            <a:ext cx="2816493" cy="263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80" y="4797152"/>
            <a:ext cx="343639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210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r="10444"/>
          <a:stretch/>
        </p:blipFill>
        <p:spPr bwMode="auto">
          <a:xfrm rot="5400000">
            <a:off x="-341798" y="1866854"/>
            <a:ext cx="5319037" cy="298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54"/>
          <a:stretch/>
        </p:blipFill>
        <p:spPr bwMode="auto">
          <a:xfrm rot="5400000">
            <a:off x="3965604" y="1587124"/>
            <a:ext cx="5040560" cy="35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814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0628" y="332656"/>
            <a:ext cx="7543800" cy="626368"/>
          </a:xfrm>
        </p:spPr>
        <p:txBody>
          <a:bodyPr/>
          <a:lstStyle/>
          <a:p>
            <a:r>
              <a:rPr lang="ru-RU" sz="2800" dirty="0" smtClean="0"/>
              <a:t>Развлечение «</a:t>
            </a:r>
            <a:r>
              <a:rPr lang="ru-RU" sz="2800" dirty="0"/>
              <a:t>Космическое путешествие».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273425" cy="245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273425" cy="245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6752"/>
            <a:ext cx="3273425" cy="2455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15719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Спасибо за внимание</a:t>
            </a:r>
            <a:endParaRPr lang="ru-RU" sz="4800" b="1" dirty="0"/>
          </a:p>
        </p:txBody>
      </p:sp>
      <p:pic>
        <p:nvPicPr>
          <p:cNvPr id="14338" name="Picture 2" descr="https://penfox.ru/wp-content/uploads/2020/06/original_plan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1198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7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20684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Актуальность проекта: </a:t>
            </a:r>
          </a:p>
          <a:p>
            <a:r>
              <a:rPr lang="ru-RU" sz="1600" dirty="0"/>
              <a:t>Кто из мальчишек не мечтал стать космонавтом? В недалеком прошлом каждый мальчик представлял себя в скафандре и в ракете, бороздящим просторы вселенной. Космические пираты, звездные войны и другие герои мультфильмов дезинформируют дошкольников и зачастую вызывают у них отрицательные эмоции, способствуют развитию страхов. Поэтому важно грамотно выстроить работу по формированию у детей представлений о космосе.  Космос – это обширная тема для исследовательской деятельности, вызывает интерес у детей и дает возможность многосторонне развивать личность дошкольников. Вопросы космического будущего человечества будет решать наше подрастающее поколение, так как им продолжать дело, начатое нашими великими предшественниками, среди которых славные имена: К.Э. Циолковский, С.П. Королёв, Ю.А. Гагарин, В.В. Терешкова, А.А. Леонов, внесших большой вклад в изучение и освоение космоса. Поэтому работа в этом направлении — это и часть патриотического воспитания: формирования чувства гордости  за свою страну и достижения учёных и космонавтов. Элементарные научные знания, термины, представления, доступные пониманию детей старшего дошкольного возраста, даются в играх, учебной деятельности, наблюдениях, чтении художественной литературы, экспериментах, моделировании при создании проблемных ситуаций. Закрепление знаний осуществляется с опорой на ведущие виды деятельности дошкольника — игровую и художественно-продуктивную — в изобразительной деятельности, конструировании, дидактических, сюжетно-ролевых, подвижных играх, а также при проведении досугов и развлечений.</a:t>
            </a:r>
          </a:p>
        </p:txBody>
      </p:sp>
    </p:spTree>
    <p:extLst>
      <p:ext uri="{BB962C8B-B14F-4D97-AF65-F5344CB8AC3E}">
        <p14:creationId xmlns:p14="http://schemas.microsoft.com/office/powerpoint/2010/main" val="410787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403244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Цель: </a:t>
            </a:r>
            <a:endParaRPr lang="ru-RU" sz="2000" dirty="0"/>
          </a:p>
          <a:p>
            <a:r>
              <a:rPr lang="ru-RU" sz="2000" dirty="0"/>
              <a:t>- формирование у детей старшего дошкольного возраста представлений о космическом пространстве, Солнечной системе и ее планетах, освоении космоса людьми; </a:t>
            </a:r>
          </a:p>
          <a:p>
            <a:r>
              <a:rPr lang="ru-RU" sz="2000" dirty="0"/>
              <a:t>- создание условий для развития </a:t>
            </a:r>
            <a:r>
              <a:rPr lang="ru-RU" sz="2000" dirty="0" smtClean="0"/>
              <a:t>познавательной речевой</a:t>
            </a:r>
            <a:r>
              <a:rPr lang="ru-RU" sz="2000" dirty="0"/>
              <a:t> активности дошкольников, любознательности, стремления к самостоятельному познанию и размышлению, развитию умственных способностей; </a:t>
            </a:r>
          </a:p>
          <a:p>
            <a:r>
              <a:rPr lang="ru-RU" sz="2000" dirty="0"/>
              <a:t>- привлечение внимания детей к космическим достижениям нашей Родины. </a:t>
            </a:r>
          </a:p>
          <a:p>
            <a:r>
              <a:rPr lang="ru-RU" sz="2000" dirty="0"/>
              <a:t> </a:t>
            </a:r>
          </a:p>
        </p:txBody>
      </p:sp>
      <p:pic>
        <p:nvPicPr>
          <p:cNvPr id="2050" name="Picture 2" descr="https://cdn.brewershome.co.uk/shared-assets/images/products/129928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672408" cy="534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4345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Задачи: </a:t>
            </a:r>
            <a:endParaRPr lang="ru-RU" sz="2000" dirty="0"/>
          </a:p>
          <a:p>
            <a:r>
              <a:rPr lang="ru-RU" sz="2000" dirty="0"/>
              <a:t>1. Продолжать расширять представление детей о многообразии космоса. Рассказать детям об интересных фактах и событиях </a:t>
            </a:r>
            <a:r>
              <a:rPr lang="ru-RU" sz="2000" dirty="0" smtClean="0"/>
              <a:t>в </a:t>
            </a:r>
            <a:r>
              <a:rPr lang="ru-RU" sz="2000" dirty="0"/>
              <a:t>этапах освоения  космоса. </a:t>
            </a:r>
          </a:p>
          <a:p>
            <a:r>
              <a:rPr lang="ru-RU" sz="2000" dirty="0"/>
              <a:t>2. Познакомить с первым лётчиком-космонавтом Ю.А. Гагариным, первой женщиной – космонавтом В.В</a:t>
            </a:r>
            <a:r>
              <a:rPr lang="ru-RU" sz="2000" dirty="0" smtClean="0"/>
              <a:t>. Терешковой, с </a:t>
            </a:r>
            <a:r>
              <a:rPr lang="ru-RU" sz="2000" dirty="0"/>
              <a:t>первым </a:t>
            </a:r>
            <a:r>
              <a:rPr lang="ru-RU" sz="2000" dirty="0" smtClean="0"/>
              <a:t>космонавтом, </a:t>
            </a:r>
            <a:r>
              <a:rPr lang="ru-RU" sz="2000" dirty="0"/>
              <a:t>совершившим выход в открытый космос </a:t>
            </a:r>
            <a:r>
              <a:rPr lang="ru-RU" sz="2000" dirty="0" smtClean="0"/>
              <a:t>А.А. Леоновым, с конструкторами С.П. Королевым и В.П. Глушко и с основоположником космонавтики К.Э. Циолковским. </a:t>
            </a:r>
          </a:p>
          <a:p>
            <a:r>
              <a:rPr lang="ru-RU" sz="2000" dirty="0" smtClean="0"/>
              <a:t>3. Познакомить с первыми собаками, полетевшими в космос: Лайке, Белке и Стрелке;</a:t>
            </a:r>
            <a:endParaRPr lang="ru-RU" sz="2000" dirty="0"/>
          </a:p>
          <a:p>
            <a:r>
              <a:rPr lang="ru-RU" sz="2000" dirty="0" smtClean="0"/>
              <a:t>4. </a:t>
            </a:r>
            <a:r>
              <a:rPr lang="ru-RU" sz="2000" dirty="0"/>
              <a:t>Развивать творческое воображение, фантазию, умение импровизировать; воспитывать взаимопомощь, </a:t>
            </a:r>
            <a:r>
              <a:rPr lang="ru-RU" sz="2000" dirty="0" smtClean="0"/>
              <a:t>доброжелательное отношение </a:t>
            </a:r>
            <a:r>
              <a:rPr lang="ru-RU" sz="2000" dirty="0"/>
              <a:t>друг к другу, гордость за людей данной профессии, к своей Родине;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5. </a:t>
            </a:r>
            <a:r>
              <a:rPr lang="ru-RU" sz="2000" dirty="0"/>
              <a:t>Привлечь родителей к совместной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00090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462" y="542285"/>
            <a:ext cx="35330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Предварительная работа: </a:t>
            </a:r>
            <a:endParaRPr lang="ru-RU" sz="2800" dirty="0"/>
          </a:p>
          <a:p>
            <a:r>
              <a:rPr lang="ru-RU" sz="2000" dirty="0"/>
              <a:t>1.Подготовить презентации о космосе, солнечной системе, космонавтах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2</a:t>
            </a:r>
            <a:r>
              <a:rPr lang="ru-RU" sz="2000" dirty="0"/>
              <a:t>. Подобрать фото - коллекцию на тему «Космос». </a:t>
            </a:r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. Подобрать сказки, стихи, загадки о космосе, ракете, звёздах, музыку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4</a:t>
            </a:r>
            <a:r>
              <a:rPr lang="ru-RU" sz="2000" dirty="0"/>
              <a:t>. Подготовить раскраски в соответствии с возрастом. </a:t>
            </a:r>
            <a:endParaRPr lang="ru-RU" sz="2000" dirty="0" smtClean="0"/>
          </a:p>
          <a:p>
            <a:r>
              <a:rPr lang="ru-RU" sz="2000" dirty="0" smtClean="0"/>
              <a:t>5. Подготовить дидактические игры на космическую тему.</a:t>
            </a:r>
          </a:p>
        </p:txBody>
      </p:sp>
      <p:pic>
        <p:nvPicPr>
          <p:cNvPr id="3074" name="Picture 2" descr="http://universe-beauty.com/albums/userpics/1/9/space-technique-photo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9604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928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Этапы реализации проекта </a:t>
            </a:r>
            <a:endParaRPr lang="ru-RU" sz="3200" dirty="0"/>
          </a:p>
          <a:p>
            <a:r>
              <a:rPr lang="ru-RU" sz="2800" b="1" u="sng" dirty="0"/>
              <a:t>1 этап Подготовительный </a:t>
            </a:r>
            <a:endParaRPr lang="ru-RU" sz="2800" u="sng" dirty="0"/>
          </a:p>
          <a:p>
            <a:r>
              <a:rPr lang="ru-RU" sz="2800" dirty="0"/>
              <a:t>1. Подготовка материала и оборудования, литературы, картинок по теме.</a:t>
            </a:r>
          </a:p>
          <a:p>
            <a:r>
              <a:rPr lang="ru-RU" sz="2800" dirty="0"/>
              <a:t>2. Выявление первоначальных знаний детей о космосе. </a:t>
            </a:r>
          </a:p>
          <a:p>
            <a:r>
              <a:rPr lang="ru-RU" sz="2800" dirty="0"/>
              <a:t>3. Информирование родителей о предстоящей деятельности.</a:t>
            </a:r>
          </a:p>
          <a:p>
            <a:r>
              <a:rPr lang="ru-RU" sz="2800" dirty="0"/>
              <a:t>4. Подбор литературы о космосе, презентаций, фотографий, плакатов. </a:t>
            </a:r>
          </a:p>
          <a:p>
            <a:r>
              <a:rPr lang="ru-RU" sz="2800" dirty="0"/>
              <a:t>5. Подбор и изготовление материала для осуществления продуктивной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29552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686" y="404664"/>
            <a:ext cx="792088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2 </a:t>
            </a:r>
            <a:r>
              <a:rPr lang="ru-RU" sz="2800" b="1" u="sng" dirty="0" smtClean="0"/>
              <a:t>этап </a:t>
            </a:r>
            <a:r>
              <a:rPr lang="ru-RU" sz="2800" b="1" u="sng" dirty="0"/>
              <a:t>Основной. </a:t>
            </a:r>
            <a:endParaRPr lang="ru-RU" sz="2800" u="sng" dirty="0"/>
          </a:p>
          <a:p>
            <a:r>
              <a:rPr lang="ru-RU" sz="2800" dirty="0"/>
              <a:t>1. Проведение недели космоса в группе. </a:t>
            </a:r>
          </a:p>
          <a:p>
            <a:r>
              <a:rPr lang="ru-RU" sz="2800" dirty="0"/>
              <a:t>2. Работа с родителями по заданной теме. </a:t>
            </a:r>
          </a:p>
          <a:p>
            <a:r>
              <a:rPr lang="ru-RU" sz="2800" dirty="0"/>
              <a:t>3. Организация сюжетно - ролевых, дидактических и подвижных игр, индивидуальной и групповой работы.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b="1" u="sng" dirty="0"/>
              <a:t>3 этап Заключительный </a:t>
            </a:r>
            <a:endParaRPr lang="ru-RU" sz="2800" u="sng" dirty="0"/>
          </a:p>
          <a:p>
            <a:r>
              <a:rPr lang="ru-RU" sz="2800" dirty="0"/>
              <a:t>1. Организация выставки работ о </a:t>
            </a:r>
            <a:r>
              <a:rPr lang="ru-RU" sz="2800" dirty="0" smtClean="0"/>
              <a:t>космосе (совместно с детской библиотекой); </a:t>
            </a:r>
            <a:endParaRPr lang="ru-RU" sz="2800" dirty="0"/>
          </a:p>
          <a:p>
            <a:r>
              <a:rPr lang="ru-RU" sz="2800" dirty="0"/>
              <a:t>2. </a:t>
            </a:r>
            <a:r>
              <a:rPr lang="ru-RU" sz="2800" dirty="0" smtClean="0"/>
              <a:t>Выставка совместных поделок детей и родителей на тему: «Космос»;</a:t>
            </a:r>
            <a:endParaRPr lang="ru-RU" sz="2800" dirty="0"/>
          </a:p>
          <a:p>
            <a:r>
              <a:rPr lang="ru-RU" sz="2800" dirty="0" smtClean="0"/>
              <a:t>3. </a:t>
            </a:r>
            <a:r>
              <a:rPr lang="ru-RU" sz="2800" dirty="0" smtClean="0"/>
              <a:t>Развлечение «Космическое путешествие».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18379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06489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Содержание проекта. </a:t>
            </a:r>
            <a:endParaRPr lang="ru-RU" sz="3200" dirty="0"/>
          </a:p>
          <a:p>
            <a:r>
              <a:rPr lang="ru-RU" sz="2000" b="1" u="sng" dirty="0"/>
              <a:t>Беседы с использованием </a:t>
            </a:r>
            <a:r>
              <a:rPr lang="ru-RU" sz="2000" b="1" u="sng" dirty="0" smtClean="0"/>
              <a:t>презентаций и энциклопедий: </a:t>
            </a:r>
            <a:endParaRPr lang="ru-RU" sz="2000" u="sng" dirty="0"/>
          </a:p>
          <a:p>
            <a:r>
              <a:rPr lang="ru-RU" dirty="0"/>
              <a:t>1. Беседа «Что такое космос». Цель: дать детям представление о планетах солнечной системы, солнце, звёздах, выяснить знания детей по данному вопросу. </a:t>
            </a:r>
          </a:p>
          <a:p>
            <a:r>
              <a:rPr lang="ru-RU" dirty="0" smtClean="0"/>
              <a:t>2. </a:t>
            </a:r>
            <a:r>
              <a:rPr lang="ru-RU" dirty="0"/>
              <a:t>Беседа «Луна - спутник Земли». Цель: выяснить представления детей о Луне, месяце, расширять знания о лунной поверхности, атмосфере. </a:t>
            </a:r>
          </a:p>
          <a:p>
            <a:r>
              <a:rPr lang="ru-RU" dirty="0" smtClean="0"/>
              <a:t>3. </a:t>
            </a:r>
            <a:r>
              <a:rPr lang="ru-RU" dirty="0"/>
              <a:t>Беседа </a:t>
            </a:r>
            <a:r>
              <a:rPr lang="ru-RU" dirty="0" smtClean="0"/>
              <a:t>«Такие разные планеты». </a:t>
            </a:r>
            <a:r>
              <a:rPr lang="ru-RU" dirty="0"/>
              <a:t>Цель: расширять представления детей о планетах солнечной системы </a:t>
            </a:r>
          </a:p>
          <a:p>
            <a:r>
              <a:rPr lang="ru-RU" dirty="0" smtClean="0"/>
              <a:t>4. </a:t>
            </a:r>
            <a:r>
              <a:rPr lang="ru-RU" dirty="0"/>
              <a:t>Беседа «Солнце - источник жизни на Земле». Цель: уточнить знания детей о солнце, его форме; пояснить из чего оно состоит. </a:t>
            </a:r>
          </a:p>
          <a:p>
            <a:r>
              <a:rPr lang="ru-RU" dirty="0" smtClean="0"/>
              <a:t>5. </a:t>
            </a:r>
            <a:r>
              <a:rPr lang="ru-RU" dirty="0"/>
              <a:t>Беседа </a:t>
            </a:r>
            <a:r>
              <a:rPr lang="ru-RU" dirty="0" smtClean="0"/>
              <a:t>«Космонавты».  </a:t>
            </a:r>
            <a:r>
              <a:rPr lang="ru-RU" dirty="0"/>
              <a:t>Цель: </a:t>
            </a:r>
            <a:r>
              <a:rPr lang="ru-RU" dirty="0" smtClean="0"/>
              <a:t>закрепить знания о профессии космонавт, о выдающихся космонавтах Ю.А. Гагарине</a:t>
            </a:r>
            <a:r>
              <a:rPr lang="ru-RU" dirty="0"/>
              <a:t>, </a:t>
            </a:r>
            <a:r>
              <a:rPr lang="ru-RU" dirty="0" smtClean="0"/>
              <a:t>Валентине Терешковой</a:t>
            </a:r>
            <a:r>
              <a:rPr lang="ru-RU" dirty="0"/>
              <a:t>, </a:t>
            </a:r>
            <a:r>
              <a:rPr lang="ru-RU" dirty="0" smtClean="0"/>
              <a:t>Алексее Леонове 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6. </a:t>
            </a:r>
            <a:r>
              <a:rPr lang="ru-RU" dirty="0" smtClean="0"/>
              <a:t> </a:t>
            </a:r>
            <a:r>
              <a:rPr lang="ru-RU" dirty="0" smtClean="0"/>
              <a:t>Беседа «Как появилась ракета». Цель: познакомить с ученым К.Э. Циолковским, конструкторами В.П. Глушко и С.П. Королевым.</a:t>
            </a:r>
          </a:p>
          <a:p>
            <a:r>
              <a:rPr lang="ru-RU" dirty="0" smtClean="0"/>
              <a:t>7. </a:t>
            </a:r>
            <a:r>
              <a:rPr lang="ru-RU" dirty="0" smtClean="0"/>
              <a:t>Беседа «Первые собаки в космосе». Цель: познакомить с первыми собаками Лайкой, Белкой и Стрелкой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8. Беседа «Созвездия и знаки зодиака». Цель: дать представления о созвездиях, их происхождение и о знаках зодиака.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536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180</TotalTime>
  <Words>1282</Words>
  <Application>Microsoft Office PowerPoint</Application>
  <PresentationFormat>Экран (4:3)</PresentationFormat>
  <Paragraphs>86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Базовая</vt:lpstr>
      <vt:lpstr>Краткосрочный проект  в подготовительной группе на тему: "Космос».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Чтение энциклопедии</vt:lpstr>
      <vt:lpstr>Оригами «Ракета»</vt:lpstr>
      <vt:lpstr>Решение космических задач</vt:lpstr>
      <vt:lpstr>Графический диктант «Ракета»</vt:lpstr>
      <vt:lpstr>Детские работы</vt:lpstr>
      <vt:lpstr>Презентация PowerPoint</vt:lpstr>
      <vt:lpstr>Выставка рисунков детской библиотеке</vt:lpstr>
      <vt:lpstr>Конструирование на космическую тему</vt:lpstr>
      <vt:lpstr>Презентация PowerPoint</vt:lpstr>
      <vt:lpstr>Погружение в космос</vt:lpstr>
      <vt:lpstr>Презентация PowerPoint</vt:lpstr>
      <vt:lpstr>Развлечение «Космическое путешествие».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Краткосрочный проект  в подготовительной группе на тему: "Космос».</dc:title>
  <dc:creator>Vitaliy</dc:creator>
  <cp:lastModifiedBy>DNA7 X64</cp:lastModifiedBy>
  <cp:revision>38</cp:revision>
  <dcterms:created xsi:type="dcterms:W3CDTF">2017-04-16T16:01:12Z</dcterms:created>
  <dcterms:modified xsi:type="dcterms:W3CDTF">2021-05-23T03:36:32Z</dcterms:modified>
</cp:coreProperties>
</file>